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142533885" r:id="rId3"/>
    <p:sldId id="2142533909" r:id="rId4"/>
    <p:sldId id="2142533913" r:id="rId5"/>
    <p:sldId id="2142533911" r:id="rId6"/>
    <p:sldId id="2142533914" r:id="rId7"/>
    <p:sldId id="2142533915" r:id="rId8"/>
    <p:sldId id="2142533917" r:id="rId9"/>
    <p:sldId id="2142533919" r:id="rId10"/>
    <p:sldId id="2142533918" r:id="rId11"/>
    <p:sldId id="2142533921" r:id="rId12"/>
    <p:sldId id="2142533929" r:id="rId13"/>
    <p:sldId id="2142533887" r:id="rId14"/>
    <p:sldId id="2142533928" r:id="rId15"/>
    <p:sldId id="2142533930" r:id="rId16"/>
    <p:sldId id="2142533931" r:id="rId17"/>
    <p:sldId id="2142533926" r:id="rId18"/>
    <p:sldId id="2142533924" r:id="rId19"/>
    <p:sldId id="2142533932" r:id="rId20"/>
    <p:sldId id="2142533933" r:id="rId21"/>
    <p:sldId id="2142533912" r:id="rId22"/>
    <p:sldId id="2142533934" r:id="rId23"/>
    <p:sldId id="2142533935" r:id="rId24"/>
    <p:sldId id="2142533937" r:id="rId25"/>
    <p:sldId id="2142533939" r:id="rId26"/>
    <p:sldId id="2142533938" r:id="rId27"/>
    <p:sldId id="2142533940" r:id="rId28"/>
    <p:sldId id="2142533941" r:id="rId29"/>
    <p:sldId id="214253370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914A"/>
    <a:srgbClr val="DF0000"/>
    <a:srgbClr val="46E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79ECB-B949-47BB-83EE-C343AF7B7B1B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682D6-B2B9-454A-9CD2-34539C4220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672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82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https://web.ntnu.edu.tw/~algo/LinearFunction.html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682D6-B2B9-454A-9CD2-34539C42206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6651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56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39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368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E91A9-936C-4047-9AB1-D09C7FEB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0855DA-116F-488A-AF22-51C1FA4AB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DFB4EF-C399-470A-A15B-ED7994F6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473C1-E2E9-458F-953B-EC9EF9B51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76C161-05E3-45FF-A6C6-68A7440C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604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C09A7-BBC3-4FCB-8EC5-5671EC9F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B15D7D-58B1-49DD-8A5C-7B22E2413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FE1CBF-91A0-45AA-9D33-02B2D91F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6D1AB1-FE7D-436B-A3C5-B64D2BD7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FDD9BF-E278-4489-98C0-212D3C5B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94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0986E9B-671C-4796-BC52-BD22965C0A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88DC000-B117-4768-96D1-09FE688FC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F74E82-C2AA-4592-B30C-943733FB4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2D8D34-D001-40CA-AE29-9827E24D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77C2F0-02FC-42D8-8260-A0D99F02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20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890134-0E62-9687-3C51-990201B410A5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876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5163" cy="7778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sz="half" idx="1"/>
          </p:nvPr>
        </p:nvSpPr>
        <p:spPr>
          <a:xfrm>
            <a:off x="838418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6134110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E7C5C5-DDBE-4FD3-252A-FB3E2896BC4B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62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A54C8D-7080-BC5C-993A-270862287F17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20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004" y="241556"/>
            <a:ext cx="11358143" cy="77787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9004" y="1392488"/>
            <a:ext cx="11358143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A6D637-2A31-7166-B824-3A190E52C60D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1771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26B972-1AA5-47C7-9D6E-369E957F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D37785-7458-4699-A5D6-3433C3F3B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DE4728-556B-417F-9058-4C5CC54F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1E46F2-F0B2-49CC-9F57-82AA23DF3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518377-C6A0-45B9-A666-1CEE1C26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95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668F3-2BCF-40F6-B972-E89D6F14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383F09-6550-4C8C-9AEE-E6B574F6C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BEF786-6881-4744-884D-9380E33A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906BAB-58F6-4681-97F7-5E6FB8BC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408FE2-E744-4AB4-AFCC-AE57C9EC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78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77BED-B5EA-4018-B9DB-911128A3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C28CEF-9503-4DFC-8E02-689DAC961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8370DAE-C73A-4E39-A8E2-FAE9DC012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171D52-B476-466A-95DA-9CFC250F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8FD5DC-A4BD-4882-AD17-C8C0C022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C72F6F-1F47-4C5D-8A91-C25B0C54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6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7C5BE-9874-48D8-AEE4-AE23CD98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EAFBFC-F29C-471B-98F2-E36D5593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9DB18B3-CAD2-4926-ACAB-6B4EDE285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EC6949-DA82-43C2-A72F-078504853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C70B73-FCE4-4E6A-8C83-23CAD41DC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A4D780B-A281-4DBD-9759-C7C244DA8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4976A7-2C89-48D0-A217-2D204B04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88A4AF8-E897-4F4A-A521-DAB5DA70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47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2B11A-7A7F-4E59-AB16-0B0A0FCD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204EF25-9DBB-45C0-A679-B796A77ED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91C41C4-4076-4D39-BF23-029D84596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421768-BFBE-4112-8989-E87AF71D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6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69FDA2-9637-450F-9355-2DE85ED2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771D552-8F1B-4B52-A2B6-1D4576E7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3867FA-12B0-4E85-BBD4-49CA20D8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06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D9423-A5AF-496E-9863-6E7D59AC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299389-C8A3-44C3-ABBA-7BCD3DDE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7E434A2-0D36-4D42-B42E-53B27F762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64DB20-2657-4272-8F42-3E0CA807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E3E964-E73B-4C19-BD19-01E8A3864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6B3E1A-093D-47FE-8D2B-332EAF06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656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AF77E3-0068-41AE-89E2-770460FBF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525FB39-12CC-4711-9983-46BB4B5F5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567100-CCBE-4B1A-BD36-6780345A0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A935F0-3549-47C7-98C3-436F9807E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1D4087-B876-459C-9BCE-0B1CFCAA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C0CAE7-9C5D-4943-BF82-816BA404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5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66A09DF-4FDA-4571-B150-9FA0D4D7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01F9F0-7EFD-4B03-B5E9-992F407E9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D4F35-11EA-4D10-A00F-E0F0CDA6C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2FBC-2AA5-437D-8485-98D393C5F3BC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566685-AD9D-4E90-A3F1-C2B1B9081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CFA9F0-09CC-4D59-A26D-1C8EFFD4D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7B6F9-8342-4357-8DA1-0953F9D6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655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E3F26AA5-37F1-E779-C3CA-675ED39C2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63251" y="90891"/>
            <a:ext cx="682811" cy="682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433210-8B0A-C64E-1831-2C0BA62B65A8}"/>
              </a:ext>
            </a:extLst>
          </p:cNvPr>
          <p:cNvSpPr/>
          <p:nvPr userDrawn="1"/>
        </p:nvSpPr>
        <p:spPr>
          <a:xfrm>
            <a:off x="0" y="6337300"/>
            <a:ext cx="12192000" cy="5207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TW" sz="90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93E973A5-5263-8E02-69EB-80539EA404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9DAFC519-F678-885D-E0DD-E5F546122D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419" y="1825625"/>
            <a:ext cx="1051516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E58D89-23F0-5FA3-8653-39139D05459A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58125" y="6578563"/>
            <a:ext cx="0" cy="143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23">
            <a:extLst>
              <a:ext uri="{FF2B5EF4-FFF2-40B4-BE49-F238E27FC236}">
                <a16:creationId xmlns:a16="http://schemas.microsoft.com/office/drawing/2014/main" id="{B4C955E5-E786-ACDE-18FA-866C91B20F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57453" y="6446044"/>
            <a:ext cx="352945" cy="27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2" tIns="45711" rIns="91422" bIns="45711">
            <a:spAutoFit/>
          </a:bodyPr>
          <a:lstStyle/>
          <a:p>
            <a:pPr algn="ctr"/>
            <a:fld id="{B137C29A-0912-4B9D-B63A-7EE0D168282D}" type="slidenum">
              <a:rPr lang="id-ID" altLang="zh-TW" sz="12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pPr algn="ctr"/>
              <a:t>‹#›</a:t>
            </a:fld>
            <a:endParaRPr lang="id-ID" altLang="zh-TW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33" name="文字方塊 2">
            <a:extLst>
              <a:ext uri="{FF2B5EF4-FFF2-40B4-BE49-F238E27FC236}">
                <a16:creationId xmlns:a16="http://schemas.microsoft.com/office/drawing/2014/main" id="{BDDECC3E-4DCB-7F34-9F52-35B9C2E633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21754" y="6425407"/>
            <a:ext cx="4331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kumimoji="1" lang="zh-TW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桑尼數據科學版權所有 保留一切權利</a:t>
            </a:r>
            <a:endParaRPr kumimoji="1" lang="en-US" altLang="zh-TW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r"/>
            <a:r>
              <a:rPr kumimoji="1" lang="en-US" altLang="zh-TW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© 2024 SUNNY DATA SCIENCE. All rights reserved</a:t>
            </a:r>
            <a:endParaRPr kumimoji="1" lang="zh-TW" altLang="en-US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圖片 10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03EEB0C0-4280-8DEC-D409-91128A8F0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2143"/>
            <a:ext cx="880395" cy="88039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8D3311-5B2F-DECC-2760-17645E9F91AC}"/>
              </a:ext>
            </a:extLst>
          </p:cNvPr>
          <p:cNvSpPr txBox="1"/>
          <p:nvPr userDrawn="1"/>
        </p:nvSpPr>
        <p:spPr>
          <a:xfrm>
            <a:off x="758124" y="6515363"/>
            <a:ext cx="4331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桑尼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iSpan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資展國際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數據科學領導品牌</a:t>
            </a:r>
          </a:p>
        </p:txBody>
      </p:sp>
    </p:spTree>
    <p:extLst>
      <p:ext uri="{BB962C8B-B14F-4D97-AF65-F5344CB8AC3E}">
        <p14:creationId xmlns:p14="http://schemas.microsoft.com/office/powerpoint/2010/main" val="252455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kern="1200" spc="15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286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6pPr>
      <a:lvl7pPr marL="4572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7pPr>
      <a:lvl8pPr marL="6858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8pPr>
      <a:lvl9pPr marL="9144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9pPr>
    </p:titleStyle>
    <p:bodyStyle>
      <a:lvl1pPr algn="l" defTabSz="91360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marL="4564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marL="9136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marL="1370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marL="18280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11.wdp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365datascience.com/tutorials/python-tutorials/principal-components-analysis/" TargetMode="External"/><Relationship Id="rId3" Type="http://schemas.openxmlformats.org/officeDocument/2006/relationships/hyperlink" Target="http://yann.lecun.com/exdb/mnist/" TargetMode="External"/><Relationship Id="rId7" Type="http://schemas.openxmlformats.org/officeDocument/2006/relationships/hyperlink" Target="https://365datascience.com/tutorials/python-tutorials/lda-pyth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hih-sheng-huang821.medium.com/%E6%A9%9F%E5%99%A8%E5%AD%B8%E7%BF%92-%E9%99%8D%E7%B6%AD-dimension-reduction-%E7%B7%9A%E6%80%A7%E5%8D%80%E5%88%A5%E5%88%86%E6%9E%90-linear-discriminant-analysis-d4c40c4cf937" TargetMode="External"/><Relationship Id="rId2" Type="http://schemas.openxmlformats.org/officeDocument/2006/relationships/hyperlink" Target="https://dorianzi.github.io/2019/03/23/relationship-between-PCA-and-SVD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d.umn.edu/~mhampton/m4326svd_example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3734FD2-73D3-4049-AC04-BCE7F55CAD84}"/>
              </a:ext>
            </a:extLst>
          </p:cNvPr>
          <p:cNvSpPr/>
          <p:nvPr/>
        </p:nvSpPr>
        <p:spPr>
          <a:xfrm>
            <a:off x="441854" y="592667"/>
            <a:ext cx="11294534" cy="522010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7CAA645-91AA-4E0E-B640-779DE359254B}"/>
              </a:ext>
            </a:extLst>
          </p:cNvPr>
          <p:cNvCxnSpPr>
            <a:cxnSpLocks/>
          </p:cNvCxnSpPr>
          <p:nvPr/>
        </p:nvCxnSpPr>
        <p:spPr>
          <a:xfrm>
            <a:off x="441854" y="1250619"/>
            <a:ext cx="147320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B8DE8BA-B7E5-4C0C-B429-ABE34C611A07}"/>
              </a:ext>
            </a:extLst>
          </p:cNvPr>
          <p:cNvSpPr/>
          <p:nvPr/>
        </p:nvSpPr>
        <p:spPr>
          <a:xfrm>
            <a:off x="306388" y="812800"/>
            <a:ext cx="1608667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t>Agenda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476520-0084-4FC1-B5E2-21ADB7A9F6B5}"/>
              </a:ext>
            </a:extLst>
          </p:cNvPr>
          <p:cNvSpPr/>
          <p:nvPr/>
        </p:nvSpPr>
        <p:spPr>
          <a:xfrm>
            <a:off x="602707" y="181390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01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650688-780F-48D6-8B2C-FF68ACED1FBC}"/>
              </a:ext>
            </a:extLst>
          </p:cNvPr>
          <p:cNvSpPr/>
          <p:nvPr/>
        </p:nvSpPr>
        <p:spPr>
          <a:xfrm>
            <a:off x="602707" y="2530900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02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標題 3">
            <a:extLst>
              <a:ext uri="{FF2B5EF4-FFF2-40B4-BE49-F238E27FC236}">
                <a16:creationId xmlns:a16="http://schemas.microsoft.com/office/drawing/2014/main" id="{E79FB052-4C24-4FE3-9BA5-3298670AD885}"/>
              </a:ext>
            </a:extLst>
          </p:cNvPr>
          <p:cNvSpPr txBox="1">
            <a:spLocks/>
          </p:cNvSpPr>
          <p:nvPr/>
        </p:nvSpPr>
        <p:spPr bwMode="auto">
          <a:xfrm>
            <a:off x="1654925" y="241333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737572">
                    <a:lumMod val="50000"/>
                  </a:srgbClr>
                </a:solidFill>
              </a:rPr>
              <a:t>LDA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737572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07462397-5994-983F-6AE1-01FDDC48C490}"/>
              </a:ext>
            </a:extLst>
          </p:cNvPr>
          <p:cNvSpPr txBox="1">
            <a:spLocks/>
          </p:cNvSpPr>
          <p:nvPr/>
        </p:nvSpPr>
        <p:spPr bwMode="auto">
          <a:xfrm>
            <a:off x="1654925" y="168615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PCA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F9ECDB-786C-CF16-5B72-FC3417102394}"/>
              </a:ext>
            </a:extLst>
          </p:cNvPr>
          <p:cNvSpPr/>
          <p:nvPr/>
        </p:nvSpPr>
        <p:spPr>
          <a:xfrm>
            <a:off x="602707" y="322701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03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84EB0D-D567-E568-4709-601F609B302D}"/>
              </a:ext>
            </a:extLst>
          </p:cNvPr>
          <p:cNvSpPr txBox="1">
            <a:spLocks/>
          </p:cNvSpPr>
          <p:nvPr/>
        </p:nvSpPr>
        <p:spPr bwMode="auto">
          <a:xfrm>
            <a:off x="1654925" y="3109449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>
              <a:defRPr/>
            </a:pPr>
            <a:r>
              <a:rPr lang="en-US" altLang="zh-TW" sz="2400" dirty="0">
                <a:solidFill>
                  <a:srgbClr val="737572">
                    <a:lumMod val="50000"/>
                  </a:srgbClr>
                </a:solidFill>
              </a:rPr>
              <a:t>t-SNE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561FA3-8B31-DCB7-975B-353B231650C6}"/>
              </a:ext>
            </a:extLst>
          </p:cNvPr>
          <p:cNvSpPr txBox="1"/>
          <p:nvPr/>
        </p:nvSpPr>
        <p:spPr>
          <a:xfrm>
            <a:off x="315556" y="187868"/>
            <a:ext cx="610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降維</a:t>
            </a:r>
            <a:r>
              <a:rPr lang="zh-TW" altLang="en-US" dirty="0">
                <a:solidFill>
                  <a:srgbClr val="D8D8D8">
                    <a:lumMod val="10000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技術 </a:t>
            </a:r>
            <a:r>
              <a:rPr lang="en-US" altLang="zh-TW" dirty="0">
                <a:solidFill>
                  <a:srgbClr val="D8D8D8">
                    <a:lumMod val="10000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Dimension Reduction</a:t>
            </a:r>
          </a:p>
        </p:txBody>
      </p:sp>
    </p:spTree>
    <p:extLst>
      <p:ext uri="{BB962C8B-B14F-4D97-AF65-F5344CB8AC3E}">
        <p14:creationId xmlns:p14="http://schemas.microsoft.com/office/powerpoint/2010/main" val="413347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PCA, input and output</a:t>
            </a:r>
            <a:endParaRPr lang="zh-TW" altLang="en-US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主成份分析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0B2BEB6-3C4F-4E28-8E6C-B03196F4020E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4A941A5-248B-460D-9F28-1BA66E0A8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386900"/>
              </p:ext>
            </p:extLst>
          </p:nvPr>
        </p:nvGraphicFramePr>
        <p:xfrm>
          <a:off x="805509" y="2735800"/>
          <a:ext cx="4477224" cy="1906224"/>
        </p:xfrm>
        <a:graphic>
          <a:graphicData uri="http://schemas.openxmlformats.org/drawingml/2006/table">
            <a:tbl>
              <a:tblPr/>
              <a:tblGrid>
                <a:gridCol w="746204">
                  <a:extLst>
                    <a:ext uri="{9D8B030D-6E8A-4147-A177-3AD203B41FA5}">
                      <a16:colId xmlns:a16="http://schemas.microsoft.com/office/drawing/2014/main" val="871402694"/>
                    </a:ext>
                  </a:extLst>
                </a:gridCol>
                <a:gridCol w="746204">
                  <a:extLst>
                    <a:ext uri="{9D8B030D-6E8A-4147-A177-3AD203B41FA5}">
                      <a16:colId xmlns:a16="http://schemas.microsoft.com/office/drawing/2014/main" val="1419823079"/>
                    </a:ext>
                  </a:extLst>
                </a:gridCol>
                <a:gridCol w="746204">
                  <a:extLst>
                    <a:ext uri="{9D8B030D-6E8A-4147-A177-3AD203B41FA5}">
                      <a16:colId xmlns:a16="http://schemas.microsoft.com/office/drawing/2014/main" val="2265444751"/>
                    </a:ext>
                  </a:extLst>
                </a:gridCol>
                <a:gridCol w="746204">
                  <a:extLst>
                    <a:ext uri="{9D8B030D-6E8A-4147-A177-3AD203B41FA5}">
                      <a16:colId xmlns:a16="http://schemas.microsoft.com/office/drawing/2014/main" val="1093535562"/>
                    </a:ext>
                  </a:extLst>
                </a:gridCol>
                <a:gridCol w="746204">
                  <a:extLst>
                    <a:ext uri="{9D8B030D-6E8A-4147-A177-3AD203B41FA5}">
                      <a16:colId xmlns:a16="http://schemas.microsoft.com/office/drawing/2014/main" val="2738253588"/>
                    </a:ext>
                  </a:extLst>
                </a:gridCol>
                <a:gridCol w="746204">
                  <a:extLst>
                    <a:ext uri="{9D8B030D-6E8A-4147-A177-3AD203B41FA5}">
                      <a16:colId xmlns:a16="http://schemas.microsoft.com/office/drawing/2014/main" val="2704276742"/>
                    </a:ext>
                  </a:extLst>
                </a:gridCol>
              </a:tblGrid>
              <a:tr h="31770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 (X1)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 (X2)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 (X3)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Xp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799087"/>
                  </a:ext>
                </a:extLst>
              </a:tr>
              <a:tr h="31770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V11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V12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V13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V1p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694615"/>
                  </a:ext>
                </a:extLst>
              </a:tr>
              <a:tr h="31770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V21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V22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V23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V2p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39879"/>
                  </a:ext>
                </a:extLst>
              </a:tr>
              <a:tr h="31770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V31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V32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V33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V3p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833173"/>
                  </a:ext>
                </a:extLst>
              </a:tr>
              <a:tr h="31770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97038"/>
                  </a:ext>
                </a:extLst>
              </a:tr>
              <a:tr h="31770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Vn1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Vn2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Vn2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Vnp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742351"/>
                  </a:ext>
                </a:extLst>
              </a:tr>
            </a:tbl>
          </a:graphicData>
        </a:graphic>
      </p:graphicFrame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66EEB47-E87F-400D-8681-02C3D3196AF6}"/>
              </a:ext>
            </a:extLst>
          </p:cNvPr>
          <p:cNvSpPr/>
          <p:nvPr/>
        </p:nvSpPr>
        <p:spPr>
          <a:xfrm>
            <a:off x="1462545" y="1798659"/>
            <a:ext cx="3360467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C9B69BA-CBFC-4C5F-980B-BB40C239FBBC}"/>
              </a:ext>
            </a:extLst>
          </p:cNvPr>
          <p:cNvSpPr/>
          <p:nvPr/>
        </p:nvSpPr>
        <p:spPr>
          <a:xfrm>
            <a:off x="7612333" y="1798659"/>
            <a:ext cx="3360467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個主成分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FDFE7A1-8AD4-4177-9DDE-13AD9F16DF50}"/>
              </a:ext>
            </a:extLst>
          </p:cNvPr>
          <p:cNvSpPr/>
          <p:nvPr/>
        </p:nvSpPr>
        <p:spPr>
          <a:xfrm>
            <a:off x="5370507" y="1579913"/>
            <a:ext cx="1694330" cy="8068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特徵值分解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(eigen-decomposition)</a:t>
            </a:r>
            <a:endParaRPr lang="zh-TW" altLang="en-US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2C549E7-675D-4405-B2AF-03F5C0E9F4A8}"/>
              </a:ext>
            </a:extLst>
          </p:cNvPr>
          <p:cNvCxnSpPr>
            <a:stCxn id="15" idx="3"/>
            <a:endCxn id="9" idx="1"/>
          </p:cNvCxnSpPr>
          <p:nvPr/>
        </p:nvCxnSpPr>
        <p:spPr>
          <a:xfrm>
            <a:off x="4823012" y="1983325"/>
            <a:ext cx="547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B48FA28-91EA-418C-AEF7-9021A871CC24}"/>
              </a:ext>
            </a:extLst>
          </p:cNvPr>
          <p:cNvCxnSpPr/>
          <p:nvPr/>
        </p:nvCxnSpPr>
        <p:spPr>
          <a:xfrm>
            <a:off x="7064837" y="1983325"/>
            <a:ext cx="547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4ACD93DC-F991-42F9-AEDE-62D0432AA624}"/>
              </a:ext>
            </a:extLst>
          </p:cNvPr>
          <p:cNvGrpSpPr/>
          <p:nvPr/>
        </p:nvGrpSpPr>
        <p:grpSpPr>
          <a:xfrm>
            <a:off x="7322616" y="2553472"/>
            <a:ext cx="3864637" cy="2124075"/>
            <a:chOff x="6719046" y="2790148"/>
            <a:chExt cx="4714014" cy="259090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EE02353-20EE-4666-B768-2A10B37C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9046" y="2790148"/>
              <a:ext cx="4714014" cy="2590908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EFF96D0-0CE9-4174-B64A-AB1D73C8D222}"/>
                </a:ext>
              </a:extLst>
            </p:cNvPr>
            <p:cNvSpPr/>
            <p:nvPr/>
          </p:nvSpPr>
          <p:spPr>
            <a:xfrm>
              <a:off x="6719046" y="3209365"/>
              <a:ext cx="479613" cy="1846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6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</a:t>
              </a:r>
              <a:r>
                <a:rPr lang="zh-TW" altLang="en-US" b="1" dirty="0">
                  <a:solidFill>
                    <a:schemeClr val="accent6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個主成分</a:t>
              </a: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98E9F64B-2D11-4AE3-95F6-3DE27586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09" y="5499514"/>
            <a:ext cx="4801270" cy="628738"/>
          </a:xfrm>
          <a:prstGeom prst="rect">
            <a:avLst/>
          </a:prstGeom>
        </p:spPr>
      </p:pic>
      <p:sp>
        <p:nvSpPr>
          <p:cNvPr id="32" name="流程圖: 接點 31">
            <a:extLst>
              <a:ext uri="{FF2B5EF4-FFF2-40B4-BE49-F238E27FC236}">
                <a16:creationId xmlns:a16="http://schemas.microsoft.com/office/drawing/2014/main" id="{038CBF0A-2509-440E-9993-60B9C6898C1E}"/>
              </a:ext>
            </a:extLst>
          </p:cNvPr>
          <p:cNvSpPr/>
          <p:nvPr/>
        </p:nvSpPr>
        <p:spPr>
          <a:xfrm>
            <a:off x="1626630" y="5548879"/>
            <a:ext cx="161364" cy="16136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流程圖: 接點 32">
            <a:extLst>
              <a:ext uri="{FF2B5EF4-FFF2-40B4-BE49-F238E27FC236}">
                <a16:creationId xmlns:a16="http://schemas.microsoft.com/office/drawing/2014/main" id="{A698EA7E-D6B1-4B14-A4A4-C37E06021A0E}"/>
              </a:ext>
            </a:extLst>
          </p:cNvPr>
          <p:cNvSpPr/>
          <p:nvPr/>
        </p:nvSpPr>
        <p:spPr>
          <a:xfrm>
            <a:off x="1626630" y="5729786"/>
            <a:ext cx="161364" cy="161364"/>
          </a:xfrm>
          <a:prstGeom prst="flowChartConnector">
            <a:avLst/>
          </a:prstGeom>
          <a:solidFill>
            <a:srgbClr val="46E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流程圖: 接點 33">
            <a:extLst>
              <a:ext uri="{FF2B5EF4-FFF2-40B4-BE49-F238E27FC236}">
                <a16:creationId xmlns:a16="http://schemas.microsoft.com/office/drawing/2014/main" id="{1CF183C6-FDDA-4D48-9CB6-3A5703364E6A}"/>
              </a:ext>
            </a:extLst>
          </p:cNvPr>
          <p:cNvSpPr/>
          <p:nvPr/>
        </p:nvSpPr>
        <p:spPr>
          <a:xfrm>
            <a:off x="1626630" y="5915115"/>
            <a:ext cx="161364" cy="161364"/>
          </a:xfrm>
          <a:prstGeom prst="flowChartConnector">
            <a:avLst/>
          </a:prstGeom>
          <a:solidFill>
            <a:srgbClr val="D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流程圖: 接點 34">
            <a:extLst>
              <a:ext uri="{FF2B5EF4-FFF2-40B4-BE49-F238E27FC236}">
                <a16:creationId xmlns:a16="http://schemas.microsoft.com/office/drawing/2014/main" id="{DDCF1458-47B2-4E83-AACF-10C51516CBE7}"/>
              </a:ext>
            </a:extLst>
          </p:cNvPr>
          <p:cNvSpPr/>
          <p:nvPr/>
        </p:nvSpPr>
        <p:spPr>
          <a:xfrm>
            <a:off x="3383712" y="5548879"/>
            <a:ext cx="161364" cy="16136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流程圖: 接點 35">
            <a:extLst>
              <a:ext uri="{FF2B5EF4-FFF2-40B4-BE49-F238E27FC236}">
                <a16:creationId xmlns:a16="http://schemas.microsoft.com/office/drawing/2014/main" id="{5C987E26-8343-4A75-93E7-D17576A74C90}"/>
              </a:ext>
            </a:extLst>
          </p:cNvPr>
          <p:cNvSpPr/>
          <p:nvPr/>
        </p:nvSpPr>
        <p:spPr>
          <a:xfrm>
            <a:off x="3383712" y="5729786"/>
            <a:ext cx="161364" cy="161364"/>
          </a:xfrm>
          <a:prstGeom prst="flowChartConnector">
            <a:avLst/>
          </a:prstGeom>
          <a:solidFill>
            <a:srgbClr val="46E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流程圖: 接點 36">
            <a:extLst>
              <a:ext uri="{FF2B5EF4-FFF2-40B4-BE49-F238E27FC236}">
                <a16:creationId xmlns:a16="http://schemas.microsoft.com/office/drawing/2014/main" id="{2612DAB8-F1F2-4DF2-8EAE-7F4674971C02}"/>
              </a:ext>
            </a:extLst>
          </p:cNvPr>
          <p:cNvSpPr/>
          <p:nvPr/>
        </p:nvSpPr>
        <p:spPr>
          <a:xfrm>
            <a:off x="3383712" y="5915115"/>
            <a:ext cx="161364" cy="161364"/>
          </a:xfrm>
          <a:prstGeom prst="flowChartConnector">
            <a:avLst/>
          </a:prstGeom>
          <a:solidFill>
            <a:srgbClr val="D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接點: 弧形 39">
            <a:extLst>
              <a:ext uri="{FF2B5EF4-FFF2-40B4-BE49-F238E27FC236}">
                <a16:creationId xmlns:a16="http://schemas.microsoft.com/office/drawing/2014/main" id="{A69DB6FD-DE87-47B9-8F9F-975A0F269FEA}"/>
              </a:ext>
            </a:extLst>
          </p:cNvPr>
          <p:cNvCxnSpPr>
            <a:cxnSpLocks/>
            <a:stCxn id="20" idx="1"/>
            <a:endCxn id="31" idx="3"/>
          </p:cNvCxnSpPr>
          <p:nvPr/>
        </p:nvCxnSpPr>
        <p:spPr>
          <a:xfrm rot="10800000" flipV="1">
            <a:off x="5606780" y="3654145"/>
            <a:ext cx="1715837" cy="2159737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6B2E09F-EA12-45BB-B5E4-9980D679B3EE}"/>
              </a:ext>
            </a:extLst>
          </p:cNvPr>
          <p:cNvSpPr/>
          <p:nvPr/>
        </p:nvSpPr>
        <p:spPr>
          <a:xfrm>
            <a:off x="7715812" y="5210079"/>
            <a:ext cx="3659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每個主成份都是原始變數的加權平均。 </a:t>
            </a:r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主成份之間不相關。 </a:t>
            </a:r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越前面的主成份解釋</a:t>
            </a:r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越多資料變異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拋棄較後面的主成份進行降維。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EBF6FC7-C34F-4B16-9528-83F0CA3A88CB}"/>
              </a:ext>
            </a:extLst>
          </p:cNvPr>
          <p:cNvSpPr txBox="1"/>
          <p:nvPr/>
        </p:nvSpPr>
        <p:spPr>
          <a:xfrm>
            <a:off x="5604443" y="4465400"/>
            <a:ext cx="187743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為特徵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</a:p>
          <a:p>
            <a:pPr algn="ctr"/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在不同軸上的投影量加總</a:t>
            </a:r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066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EF83EAB5-4576-412D-8164-34E0ACF8805D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Transformation</a:t>
            </a:r>
            <a:endParaRPr lang="zh-TW" altLang="en-US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36D3E8-D9C6-4CEB-87E8-9E5DF3AAE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18" y="1045525"/>
            <a:ext cx="3116827" cy="25117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99104BE-C7D1-47D3-A522-2E06BEE7F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5219" y="1045525"/>
            <a:ext cx="3334816" cy="25117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24E24FA-4F23-49FF-A2FE-AB92C422E3CC}"/>
              </a:ext>
            </a:extLst>
          </p:cNvPr>
          <p:cNvSpPr/>
          <p:nvPr/>
        </p:nvSpPr>
        <p:spPr>
          <a:xfrm>
            <a:off x="5661822" y="3461372"/>
            <a:ext cx="715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Scale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5EA0101-6950-47B3-BCE6-D602E42EF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6069" y="1045526"/>
            <a:ext cx="2821656" cy="251711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1F8117-2FE5-4F38-B607-46ACF3AA88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19" y="3796553"/>
            <a:ext cx="3115818" cy="23999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A35E747-5E44-423B-A084-27341A5E2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5219" y="3796553"/>
            <a:ext cx="3053206" cy="239993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21DA9EE-E051-49AB-B852-D25AD625130F}"/>
              </a:ext>
            </a:extLst>
          </p:cNvPr>
          <p:cNvSpPr/>
          <p:nvPr/>
        </p:nvSpPr>
        <p:spPr>
          <a:xfrm>
            <a:off x="5602486" y="6122005"/>
            <a:ext cx="888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Project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B6C636-0709-4D22-ACC9-ED2F8B3BCE57}"/>
              </a:ext>
            </a:extLst>
          </p:cNvPr>
          <p:cNvSpPr/>
          <p:nvPr/>
        </p:nvSpPr>
        <p:spPr>
          <a:xfrm>
            <a:off x="2239645" y="6122005"/>
            <a:ext cx="845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Rotate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783437-4166-4703-AFE6-02E137341EE0}"/>
              </a:ext>
            </a:extLst>
          </p:cNvPr>
          <p:cNvSpPr/>
          <p:nvPr/>
        </p:nvSpPr>
        <p:spPr>
          <a:xfrm>
            <a:off x="9180414" y="3480191"/>
            <a:ext cx="1981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Shear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（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Skew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）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123414B-2616-41A3-AF3F-AD31AC8F6FF2}"/>
              </a:ext>
            </a:extLst>
          </p:cNvPr>
          <p:cNvSpPr txBox="1"/>
          <p:nvPr/>
        </p:nvSpPr>
        <p:spPr>
          <a:xfrm>
            <a:off x="4204447" y="806252"/>
            <a:ext cx="3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x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1F3CD5-F20D-4F68-B876-CA420FEE5784}"/>
              </a:ext>
            </a:extLst>
          </p:cNvPr>
          <p:cNvSpPr txBox="1"/>
          <p:nvPr/>
        </p:nvSpPr>
        <p:spPr>
          <a:xfrm>
            <a:off x="4479985" y="806252"/>
            <a:ext cx="3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y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E9C8319-EC80-4975-9EF1-55AFC0893F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5393" y="3796553"/>
            <a:ext cx="3119777" cy="253696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76191C4-0D7D-4C52-BA11-6FEDBE234EC5}"/>
              </a:ext>
            </a:extLst>
          </p:cNvPr>
          <p:cNvSpPr/>
          <p:nvPr/>
        </p:nvSpPr>
        <p:spPr>
          <a:xfrm>
            <a:off x="9615281" y="612200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Reflect</a:t>
            </a:r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F497418-13BD-415F-81BC-ECA372950607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778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Principal Component Analysis, PCA</a:t>
            </a:r>
            <a:endParaRPr lang="zh-TW" altLang="en-US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主成份分析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0B2BEB6-3C4F-4E28-8E6C-B03196F4020E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29E630-410F-46A1-8E22-25C5DB1A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47" y="1798659"/>
            <a:ext cx="5454878" cy="18153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6E6623-54D0-434F-8A15-17272E24A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46" y="4183962"/>
            <a:ext cx="5115675" cy="1649446"/>
          </a:xfrm>
          <a:prstGeom prst="rect">
            <a:avLst/>
          </a:prstGeom>
        </p:spPr>
      </p:pic>
      <p:pic>
        <p:nvPicPr>
          <p:cNvPr id="4098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C49F0290-D474-494D-BDBF-733FEA5BE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60" y="4507127"/>
            <a:ext cx="4797993" cy="169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DAB8227-F3A2-4D6E-8464-F201C93BF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52" y="1711325"/>
            <a:ext cx="5197007" cy="278838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FB5E32F-0312-4D14-A328-185F31DD3B5E}"/>
              </a:ext>
            </a:extLst>
          </p:cNvPr>
          <p:cNvSpPr/>
          <p:nvPr/>
        </p:nvSpPr>
        <p:spPr>
          <a:xfrm>
            <a:off x="638841" y="3860796"/>
            <a:ext cx="2642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X1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與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X2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的線性組合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•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與第一個軸垂直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(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捕捉相異的資訊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) </a:t>
            </a: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•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亦能捕捉更多的資料變異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2C80C2-3656-4C6A-A359-5B307A9BA17F}"/>
              </a:ext>
            </a:extLst>
          </p:cNvPr>
          <p:cNvSpPr/>
          <p:nvPr/>
        </p:nvSpPr>
        <p:spPr>
          <a:xfrm>
            <a:off x="4346803" y="4305619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X1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與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X2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的線性組合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</a:endParaRP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•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以捕捉最多的資料變</a:t>
            </a:r>
          </a:p>
        </p:txBody>
      </p:sp>
    </p:spTree>
    <p:extLst>
      <p:ext uri="{BB962C8B-B14F-4D97-AF65-F5344CB8AC3E}">
        <p14:creationId xmlns:p14="http://schemas.microsoft.com/office/powerpoint/2010/main" val="399046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PCA for Visualization and Dimension Reduction…. | by Sagor Saha | Medium">
            <a:extLst>
              <a:ext uri="{FF2B5EF4-FFF2-40B4-BE49-F238E27FC236}">
                <a16:creationId xmlns:a16="http://schemas.microsoft.com/office/drawing/2014/main" id="{A4C3574B-CB56-4209-8051-4F3F1081BC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7" y="1930162"/>
            <a:ext cx="6832982" cy="316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9F14E6-D991-41DD-B455-96411671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17" y="1451815"/>
            <a:ext cx="7370179" cy="395437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D41C9E8B-466A-49FE-AD26-5A84208A0DEF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Principal Component Analysis, PCA</a:t>
            </a:r>
            <a:endParaRPr lang="zh-TW" altLang="en-US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B285AD-4AD9-42E4-B1F4-C7A414930324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主成份分析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A439D0-2313-45CC-8945-82EE2A1FDAD5}"/>
              </a:ext>
            </a:extLst>
          </p:cNvPr>
          <p:cNvSpPr/>
          <p:nvPr/>
        </p:nvSpPr>
        <p:spPr>
          <a:xfrm>
            <a:off x="3076516" y="5406185"/>
            <a:ext cx="6499412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線性降維的核心精神 是將原始數據拆解成更具代表性的主成分 並以其作為新的基準 由此獲得更能描述數據本質的新成分表徵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76467A6-7AFA-4934-9F79-2C1DB42ACB26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7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File:Eigenvectors-extended.gif - Wikipedia">
            <a:extLst>
              <a:ext uri="{FF2B5EF4-FFF2-40B4-BE49-F238E27FC236}">
                <a16:creationId xmlns:a16="http://schemas.microsoft.com/office/drawing/2014/main" id="{242E7F72-F749-4A89-9157-0DB34FA2A9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168" y="1920619"/>
            <a:ext cx="4122962" cy="4122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Linear Function - 演算法筆記">
            <a:extLst>
              <a:ext uri="{FF2B5EF4-FFF2-40B4-BE49-F238E27FC236}">
                <a16:creationId xmlns:a16="http://schemas.microsoft.com/office/drawing/2014/main" id="{AC32EEE0-1455-4DC4-98A6-B2575124E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323" y="4064948"/>
            <a:ext cx="3290046" cy="14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828FAB4-7712-4E45-AE87-3701FB7B2C0D}"/>
              </a:ext>
            </a:extLst>
          </p:cNvPr>
          <p:cNvSpPr txBox="1"/>
          <p:nvPr/>
        </p:nvSpPr>
        <p:spPr>
          <a:xfrm>
            <a:off x="390524" y="1340768"/>
            <a:ext cx="5583408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</a:p>
          <a:p>
            <a:r>
              <a:rPr lang="en-US" altLang="zh-TW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什麼是特徵向量？</a:t>
            </a:r>
          </a:p>
          <a:p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特徵向量（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Eigenvector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）就是在某個變換下方向不變的向量。換句話說，當我們對一個向量進行某種變換時（比如旋轉或拉伸），如果這個向量的方向不變，那麼這個向量就是特徵向量。</a:t>
            </a:r>
            <a:endParaRPr lang="en-US" altLang="zh-TW" sz="12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Ps: </a:t>
            </a:r>
            <a:r>
              <a:rPr lang="zh-TW" altLang="en-US" sz="1200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一個特徵向量只有一個特徵值，一個特徵值有很多個特徵向量</a:t>
            </a:r>
            <a:endParaRPr lang="en-US" altLang="zh-TW" sz="1200" dirty="0">
              <a:solidFill>
                <a:srgbClr val="0D0D0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什麼是特徵值？</a:t>
            </a:r>
          </a:p>
          <a:p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特徵值（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Eigenvalue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）則是與特徵向量對應的一個標量，描述了特徵向量在變換過程中被放大的倍數。特徵值可以是正的、負的或零。當我們對特徵向量進行變換時，特徵值決定了特徵向量的長度如何變化。</a:t>
            </a:r>
          </a:p>
          <a:p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508" name="Picture 4" descr="人工智能必备数学基础：线性代数基础（2） - 战争热诚- 博客园">
            <a:extLst>
              <a:ext uri="{FF2B5EF4-FFF2-40B4-BE49-F238E27FC236}">
                <a16:creationId xmlns:a16="http://schemas.microsoft.com/office/drawing/2014/main" id="{E6CAE3E0-FD1A-4D3F-98AD-1DCF0EB5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04" y="3847218"/>
            <a:ext cx="2779058" cy="1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EA25492C-B8F7-49BE-A8AC-567354610965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特徵值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特徵向量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415320-2ED0-44D0-9F91-5D82AC297CF0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主成份分析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B74BC02-241D-4DF6-A1D0-1A9723981BA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8E7F664-BFE9-4ACE-8F48-3668B83CF381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C87253-0F61-4B20-87C1-BF68AD874DE4}"/>
              </a:ext>
            </a:extLst>
          </p:cNvPr>
          <p:cNvSpPr txBox="1"/>
          <p:nvPr/>
        </p:nvSpPr>
        <p:spPr>
          <a:xfrm>
            <a:off x="10178948" y="2169459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pc1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EABDEC4-1C8C-4712-9FE9-3FBCB5231162}"/>
              </a:ext>
            </a:extLst>
          </p:cNvPr>
          <p:cNvSpPr txBox="1"/>
          <p:nvPr/>
        </p:nvSpPr>
        <p:spPr>
          <a:xfrm>
            <a:off x="7746938" y="2169459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pc2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68C29B-D6A3-43CF-96BC-3C632CA88E35}"/>
              </a:ext>
            </a:extLst>
          </p:cNvPr>
          <p:cNvSpPr/>
          <p:nvPr/>
        </p:nvSpPr>
        <p:spPr>
          <a:xfrm>
            <a:off x="1180400" y="5653309"/>
            <a:ext cx="51397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特徵向量</a:t>
            </a:r>
            <a:r>
              <a:rPr lang="zh-TW" altLang="en-US" sz="1600" b="0" i="0" dirty="0"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：變換過程中方向不變的向量。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特徵值</a:t>
            </a:r>
            <a:r>
              <a:rPr lang="zh-TW" altLang="en-US" sz="1600" b="0" i="0" dirty="0"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：描述特徵向量在變換過程中被放大的倍數。</a:t>
            </a:r>
          </a:p>
        </p:txBody>
      </p:sp>
    </p:spTree>
    <p:extLst>
      <p:ext uri="{BB962C8B-B14F-4D97-AF65-F5344CB8AC3E}">
        <p14:creationId xmlns:p14="http://schemas.microsoft.com/office/powerpoint/2010/main" val="380055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推導主成分分析（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PCA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）中的優化目標方程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PCA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的目標是找到一個方向（單位向量） 𝑢，使得數據在這個方向上的投影方差最大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0B2BEB6-3C4F-4E28-8E6C-B03196F4020E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5B1D6A9A-90D1-4925-BA9D-AAE968505213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7D4CD6-31C9-40ED-B3F1-1FE07645F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12582"/>
            <a:ext cx="8162884" cy="459162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58E20E8-8C06-4B9A-B631-04133E0764B1}"/>
              </a:ext>
            </a:extLst>
          </p:cNvPr>
          <p:cNvSpPr/>
          <p:nvPr/>
        </p:nvSpPr>
        <p:spPr>
          <a:xfrm>
            <a:off x="304800" y="5525495"/>
            <a:ext cx="7620000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什麼是共變異？</a:t>
            </a:r>
          </a:p>
          <a:p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單一變量的變異是指該變量的數值如何分布，例如一組數字的波動範圍。這可以通過計算方差來量化。</a:t>
            </a:r>
          </a:p>
          <a:p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共變異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兩個變量的共變異描述的是這兩個變量如何一起變化。也就是說，當一個變量增加時，另一個變量是傾向於增加、減少還是不變。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8285E91-E91C-4F60-8D36-5F3DFA7F0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884" y="1658148"/>
            <a:ext cx="3324716" cy="1617242"/>
          </a:xfrm>
          <a:prstGeom prst="rect">
            <a:avLst/>
          </a:prstGeom>
        </p:spPr>
      </p:pic>
      <p:pic>
        <p:nvPicPr>
          <p:cNvPr id="20482" name="Picture 2" descr="Scatterplot matrix for iris dataset | Download Scientific Diagram">
            <a:extLst>
              <a:ext uri="{FF2B5EF4-FFF2-40B4-BE49-F238E27FC236}">
                <a16:creationId xmlns:a16="http://schemas.microsoft.com/office/drawing/2014/main" id="{0305B972-B1ED-4C8B-BE6A-42AA89F6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48" y="3332126"/>
            <a:ext cx="3027872" cy="283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D848B32-4331-4895-9F40-14CAA43F11A0}"/>
              </a:ext>
            </a:extLst>
          </p:cNvPr>
          <p:cNvSpPr txBox="1"/>
          <p:nvPr/>
        </p:nvSpPr>
        <p:spPr>
          <a:xfrm>
            <a:off x="8200534" y="380688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x1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48E8768-1B62-4BBD-AC53-430CD9237E97}"/>
              </a:ext>
            </a:extLst>
          </p:cNvPr>
          <p:cNvSpPr txBox="1"/>
          <p:nvPr/>
        </p:nvSpPr>
        <p:spPr>
          <a:xfrm>
            <a:off x="8200534" y="431670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x2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D53DCB-76CE-41A5-9EA0-A427C2320C72}"/>
              </a:ext>
            </a:extLst>
          </p:cNvPr>
          <p:cNvSpPr txBox="1"/>
          <p:nvPr/>
        </p:nvSpPr>
        <p:spPr>
          <a:xfrm>
            <a:off x="8200534" y="485084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x3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4F81133-45F0-4E64-8B4E-241E4D0B6ACC}"/>
              </a:ext>
            </a:extLst>
          </p:cNvPr>
          <p:cNvSpPr txBox="1"/>
          <p:nvPr/>
        </p:nvSpPr>
        <p:spPr>
          <a:xfrm>
            <a:off x="8200534" y="542668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x4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1A5E695-7AC5-4152-A4D4-7E5C738F6777}"/>
              </a:ext>
            </a:extLst>
          </p:cNvPr>
          <p:cNvSpPr txBox="1"/>
          <p:nvPr/>
        </p:nvSpPr>
        <p:spPr>
          <a:xfrm>
            <a:off x="8989428" y="60174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x1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636F738-9B7A-43E8-B67B-51946A88761E}"/>
              </a:ext>
            </a:extLst>
          </p:cNvPr>
          <p:cNvSpPr txBox="1"/>
          <p:nvPr/>
        </p:nvSpPr>
        <p:spPr>
          <a:xfrm>
            <a:off x="9622485" y="60174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x2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8A3F9C7-FEF1-45E9-88BC-F419D3C6BFB2}"/>
              </a:ext>
            </a:extLst>
          </p:cNvPr>
          <p:cNvSpPr txBox="1"/>
          <p:nvPr/>
        </p:nvSpPr>
        <p:spPr>
          <a:xfrm>
            <a:off x="10246159" y="60174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x3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AB0C180-7F7C-4B38-A1C9-B2E2F9B232F7}"/>
              </a:ext>
            </a:extLst>
          </p:cNvPr>
          <p:cNvSpPr txBox="1"/>
          <p:nvPr/>
        </p:nvSpPr>
        <p:spPr>
          <a:xfrm>
            <a:off x="10843139" y="60174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x4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8BB967-3807-448D-8DF0-8F309A94520B}"/>
              </a:ext>
            </a:extLst>
          </p:cNvPr>
          <p:cNvSpPr txBox="1"/>
          <p:nvPr/>
        </p:nvSpPr>
        <p:spPr>
          <a:xfrm>
            <a:off x="2017058" y="2546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投影方差</a:t>
            </a:r>
          </a:p>
        </p:txBody>
      </p:sp>
    </p:spTree>
    <p:extLst>
      <p:ext uri="{BB962C8B-B14F-4D97-AF65-F5344CB8AC3E}">
        <p14:creationId xmlns:p14="http://schemas.microsoft.com/office/powerpoint/2010/main" val="3737121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PCA - Loadings and Scores">
            <a:extLst>
              <a:ext uri="{FF2B5EF4-FFF2-40B4-BE49-F238E27FC236}">
                <a16:creationId xmlns:a16="http://schemas.microsoft.com/office/drawing/2014/main" id="{9562A5E0-82A2-452A-A233-38EEB6CA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35" y="3831794"/>
            <a:ext cx="34385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B458FCB7-6F66-4A39-8A4A-4825472FB31A}"/>
              </a:ext>
            </a:extLst>
          </p:cNvPr>
          <p:cNvGrpSpPr/>
          <p:nvPr/>
        </p:nvGrpSpPr>
        <p:grpSpPr>
          <a:xfrm>
            <a:off x="672353" y="1443359"/>
            <a:ext cx="7296707" cy="2159197"/>
            <a:chOff x="519952" y="1237129"/>
            <a:chExt cx="8958482" cy="2650939"/>
          </a:xfrm>
        </p:grpSpPr>
        <p:pic>
          <p:nvPicPr>
            <p:cNvPr id="16386" name="Picture 2" descr="How to cross-validate PCA, clustering, and matrix decomposition models ·  Its Neuronal">
              <a:extLst>
                <a:ext uri="{FF2B5EF4-FFF2-40B4-BE49-F238E27FC236}">
                  <a16:creationId xmlns:a16="http://schemas.microsoft.com/office/drawing/2014/main" id="{81D5A0E2-DEEE-49D7-99C3-1196A4422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523"/>
            <a:stretch/>
          </p:blipFill>
          <p:spPr bwMode="auto">
            <a:xfrm>
              <a:off x="2348752" y="1255059"/>
              <a:ext cx="3487271" cy="26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ow to cross-validate PCA, clustering, and matrix decomposition models ·  Its Neuronal">
              <a:extLst>
                <a:ext uri="{FF2B5EF4-FFF2-40B4-BE49-F238E27FC236}">
                  <a16:creationId xmlns:a16="http://schemas.microsoft.com/office/drawing/2014/main" id="{D46F39BB-F098-4317-9F24-5FB6DDF9C8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80" r="15175"/>
            <a:stretch/>
          </p:blipFill>
          <p:spPr bwMode="auto">
            <a:xfrm>
              <a:off x="519952" y="1237129"/>
              <a:ext cx="1981201" cy="26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5C393A56-BC2E-463E-817A-D09FEA95374A}"/>
                </a:ext>
              </a:extLst>
            </p:cNvPr>
            <p:cNvSpPr txBox="1"/>
            <p:nvPr/>
          </p:nvSpPr>
          <p:spPr>
            <a:xfrm>
              <a:off x="2662518" y="2384611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accent6">
                      <a:lumMod val="10000"/>
                    </a:schemeClr>
                  </a:solidFill>
                </a:rPr>
                <a:t>~</a:t>
              </a:r>
              <a:endParaRPr lang="zh-TW" altLang="en-US" sz="3200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CA8CCFA-FAD5-4C3F-A87E-AB97F81B3B0E}"/>
                </a:ext>
              </a:extLst>
            </p:cNvPr>
            <p:cNvSpPr txBox="1"/>
            <p:nvPr/>
          </p:nvSpPr>
          <p:spPr>
            <a:xfrm>
              <a:off x="9045302" y="2417222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accent6">
                      <a:lumMod val="10000"/>
                    </a:schemeClr>
                  </a:solidFill>
                </a:rPr>
                <a:t>~</a:t>
              </a:r>
              <a:endParaRPr lang="zh-TW" altLang="en-US" sz="3200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</p:grp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110497C8-4C0A-4024-AA53-4261C94776F1}"/>
              </a:ext>
            </a:extLst>
          </p:cNvPr>
          <p:cNvSpPr/>
          <p:nvPr/>
        </p:nvSpPr>
        <p:spPr>
          <a:xfrm rot="3121269">
            <a:off x="1085640" y="3940269"/>
            <a:ext cx="591671" cy="31376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A2C888C-987B-4DD1-9BCD-1243C03DBC49}"/>
              </a:ext>
            </a:extLst>
          </p:cNvPr>
          <p:cNvSpPr/>
          <p:nvPr/>
        </p:nvSpPr>
        <p:spPr>
          <a:xfrm rot="18478731" flipV="1">
            <a:off x="3770566" y="3940270"/>
            <a:ext cx="591671" cy="31376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A4836A1-B5C9-406C-B25B-18FDC90ECC91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特徵分解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D992BF-A97B-4717-8689-1D5304E0F633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主成份分析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D3A3CD5-B545-44D8-B665-97F567471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99712"/>
              </p:ext>
            </p:extLst>
          </p:nvPr>
        </p:nvGraphicFramePr>
        <p:xfrm>
          <a:off x="5381151" y="1835235"/>
          <a:ext cx="2221435" cy="1932186"/>
        </p:xfrm>
        <a:graphic>
          <a:graphicData uri="http://schemas.openxmlformats.org/drawingml/2006/table">
            <a:tbl>
              <a:tblPr/>
              <a:tblGrid>
                <a:gridCol w="444287">
                  <a:extLst>
                    <a:ext uri="{9D8B030D-6E8A-4147-A177-3AD203B41FA5}">
                      <a16:colId xmlns:a16="http://schemas.microsoft.com/office/drawing/2014/main" val="871402694"/>
                    </a:ext>
                  </a:extLst>
                </a:gridCol>
                <a:gridCol w="444287">
                  <a:extLst>
                    <a:ext uri="{9D8B030D-6E8A-4147-A177-3AD203B41FA5}">
                      <a16:colId xmlns:a16="http://schemas.microsoft.com/office/drawing/2014/main" val="1419823079"/>
                    </a:ext>
                  </a:extLst>
                </a:gridCol>
                <a:gridCol w="444287">
                  <a:extLst>
                    <a:ext uri="{9D8B030D-6E8A-4147-A177-3AD203B41FA5}">
                      <a16:colId xmlns:a16="http://schemas.microsoft.com/office/drawing/2014/main" val="2265444751"/>
                    </a:ext>
                  </a:extLst>
                </a:gridCol>
                <a:gridCol w="444287">
                  <a:extLst>
                    <a:ext uri="{9D8B030D-6E8A-4147-A177-3AD203B41FA5}">
                      <a16:colId xmlns:a16="http://schemas.microsoft.com/office/drawing/2014/main" val="2738253588"/>
                    </a:ext>
                  </a:extLst>
                </a:gridCol>
                <a:gridCol w="444287">
                  <a:extLst>
                    <a:ext uri="{9D8B030D-6E8A-4147-A177-3AD203B41FA5}">
                      <a16:colId xmlns:a16="http://schemas.microsoft.com/office/drawing/2014/main" val="2704276742"/>
                    </a:ext>
                  </a:extLst>
                </a:gridCol>
              </a:tblGrid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 </a:t>
                      </a:r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 (X1)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 </a:t>
                      </a:r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 (X2)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 </a:t>
                      </a:r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Xm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799087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V11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V12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V1p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694615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V21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V22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V2p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39879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V31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V32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V3p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833173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97038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Vn1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Vn2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Vnp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74235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10737A9-01DB-498B-9FAD-D89F6FBEC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7421"/>
              </p:ext>
            </p:extLst>
          </p:nvPr>
        </p:nvGraphicFramePr>
        <p:xfrm>
          <a:off x="8066077" y="1837480"/>
          <a:ext cx="1332861" cy="1932186"/>
        </p:xfrm>
        <a:graphic>
          <a:graphicData uri="http://schemas.openxmlformats.org/drawingml/2006/table">
            <a:tbl>
              <a:tblPr/>
              <a:tblGrid>
                <a:gridCol w="444287">
                  <a:extLst>
                    <a:ext uri="{9D8B030D-6E8A-4147-A177-3AD203B41FA5}">
                      <a16:colId xmlns:a16="http://schemas.microsoft.com/office/drawing/2014/main" val="2206132696"/>
                    </a:ext>
                  </a:extLst>
                </a:gridCol>
                <a:gridCol w="444287">
                  <a:extLst>
                    <a:ext uri="{9D8B030D-6E8A-4147-A177-3AD203B41FA5}">
                      <a16:colId xmlns:a16="http://schemas.microsoft.com/office/drawing/2014/main" val="1233396101"/>
                    </a:ext>
                  </a:extLst>
                </a:gridCol>
                <a:gridCol w="444287">
                  <a:extLst>
                    <a:ext uri="{9D8B030D-6E8A-4147-A177-3AD203B41FA5}">
                      <a16:colId xmlns:a16="http://schemas.microsoft.com/office/drawing/2014/main" val="1525394489"/>
                    </a:ext>
                  </a:extLst>
                </a:gridCol>
              </a:tblGrid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999289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U11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U12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83180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U21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U22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035967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U31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U32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164963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375730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Un1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Un2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166197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822B3526-522F-434B-ABAF-E71335EF774C}"/>
              </a:ext>
            </a:extLst>
          </p:cNvPr>
          <p:cNvSpPr/>
          <p:nvPr/>
        </p:nvSpPr>
        <p:spPr>
          <a:xfrm>
            <a:off x="233082" y="5955869"/>
            <a:ext cx="6104965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TW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two matrices </a:t>
            </a:r>
            <a:r>
              <a:rPr lang="en-US" altLang="zh-TW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altLang="zh-TW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are orthogonal. The matrix </a:t>
            </a:r>
            <a:r>
              <a:rPr lang="en-US" altLang="zh-TW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usually called the </a:t>
            </a:r>
            <a:r>
              <a:rPr lang="en-US" altLang="zh-TW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loadings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matrix, and the matrix </a:t>
            </a:r>
            <a:r>
              <a:rPr lang="en-US" altLang="zh-TW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called the </a:t>
            </a:r>
            <a:r>
              <a:rPr lang="en-US" altLang="zh-TW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scores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matrix. The loadings can be understood as the weights for each original variable when calculating the principal component. The matrix </a:t>
            </a:r>
            <a:r>
              <a:rPr lang="en-US" altLang="zh-TW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 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contains the original data in a rotated coordinate system.</a:t>
            </a:r>
            <a:endParaRPr lang="zh-TW" altLang="en-US" sz="1200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8251CDB-3C2A-4C54-A479-94F74AD8C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0197"/>
              </p:ext>
            </p:extLst>
          </p:nvPr>
        </p:nvGraphicFramePr>
        <p:xfrm>
          <a:off x="9698632" y="1835235"/>
          <a:ext cx="2221435" cy="966093"/>
        </p:xfrm>
        <a:graphic>
          <a:graphicData uri="http://schemas.openxmlformats.org/drawingml/2006/table">
            <a:tbl>
              <a:tblPr/>
              <a:tblGrid>
                <a:gridCol w="444287">
                  <a:extLst>
                    <a:ext uri="{9D8B030D-6E8A-4147-A177-3AD203B41FA5}">
                      <a16:colId xmlns:a16="http://schemas.microsoft.com/office/drawing/2014/main" val="4057881274"/>
                    </a:ext>
                  </a:extLst>
                </a:gridCol>
                <a:gridCol w="444287">
                  <a:extLst>
                    <a:ext uri="{9D8B030D-6E8A-4147-A177-3AD203B41FA5}">
                      <a16:colId xmlns:a16="http://schemas.microsoft.com/office/drawing/2014/main" val="3680904959"/>
                    </a:ext>
                  </a:extLst>
                </a:gridCol>
                <a:gridCol w="444287">
                  <a:extLst>
                    <a:ext uri="{9D8B030D-6E8A-4147-A177-3AD203B41FA5}">
                      <a16:colId xmlns:a16="http://schemas.microsoft.com/office/drawing/2014/main" val="208800750"/>
                    </a:ext>
                  </a:extLst>
                </a:gridCol>
                <a:gridCol w="444287">
                  <a:extLst>
                    <a:ext uri="{9D8B030D-6E8A-4147-A177-3AD203B41FA5}">
                      <a16:colId xmlns:a16="http://schemas.microsoft.com/office/drawing/2014/main" val="1499640905"/>
                    </a:ext>
                  </a:extLst>
                </a:gridCol>
                <a:gridCol w="444287">
                  <a:extLst>
                    <a:ext uri="{9D8B030D-6E8A-4147-A177-3AD203B41FA5}">
                      <a16:colId xmlns:a16="http://schemas.microsoft.com/office/drawing/2014/main" val="1803381692"/>
                    </a:ext>
                  </a:extLst>
                </a:gridCol>
              </a:tblGrid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 </a:t>
                      </a:r>
                      <a:r>
                        <a:rPr lang="en-US" altLang="zh-TW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 (X1)</a:t>
                      </a:r>
                      <a:endParaRPr lang="en-US" altLang="zh-TW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 </a:t>
                      </a:r>
                      <a:r>
                        <a:rPr lang="en-US" altLang="zh-TW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 (X2)</a:t>
                      </a:r>
                      <a:endParaRPr lang="en-US" altLang="zh-TW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en-US" altLang="zh-TW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 </a:t>
                      </a:r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Xp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355613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a11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a12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a1p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247182"/>
                  </a:ext>
                </a:extLst>
              </a:tr>
              <a:tr h="3220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a21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a22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a2p</a:t>
                      </a:r>
                    </a:p>
                  </a:txBody>
                  <a:tcPr marL="8384" marR="8384" marT="83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327084"/>
                  </a:ext>
                </a:extLst>
              </a:tr>
            </a:tbl>
          </a:graphicData>
        </a:graphic>
      </p:graphicFrame>
      <p:grpSp>
        <p:nvGrpSpPr>
          <p:cNvPr id="20" name="群組 19">
            <a:extLst>
              <a:ext uri="{FF2B5EF4-FFF2-40B4-BE49-F238E27FC236}">
                <a16:creationId xmlns:a16="http://schemas.microsoft.com/office/drawing/2014/main" id="{35B003C3-D263-401F-9CA6-C2C318DCA944}"/>
              </a:ext>
            </a:extLst>
          </p:cNvPr>
          <p:cNvGrpSpPr/>
          <p:nvPr/>
        </p:nvGrpSpPr>
        <p:grpSpPr>
          <a:xfrm>
            <a:off x="6944712" y="4056673"/>
            <a:ext cx="3864637" cy="2124075"/>
            <a:chOff x="6719046" y="2790148"/>
            <a:chExt cx="4714014" cy="2590908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9B75823-71C7-4436-8941-B384E4F2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9046" y="2790148"/>
              <a:ext cx="4714014" cy="2590908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842535B-2D9D-4C21-B752-6D34DAC54002}"/>
                </a:ext>
              </a:extLst>
            </p:cNvPr>
            <p:cNvSpPr/>
            <p:nvPr/>
          </p:nvSpPr>
          <p:spPr>
            <a:xfrm>
              <a:off x="6719046" y="3209365"/>
              <a:ext cx="479613" cy="1846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6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</a:t>
              </a:r>
              <a:r>
                <a:rPr lang="zh-TW" altLang="en-US" b="1" dirty="0">
                  <a:solidFill>
                    <a:schemeClr val="accent6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個主成分</a:t>
              </a: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41D65AF8-D99A-461D-B535-46ADD011A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1782" b="-38554"/>
          <a:stretch/>
        </p:blipFill>
        <p:spPr>
          <a:xfrm>
            <a:off x="8600922" y="1558053"/>
            <a:ext cx="381714" cy="27718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7E874D2-D0CF-4D6A-8077-5DC9337397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31"/>
          <a:stretch/>
        </p:blipFill>
        <p:spPr>
          <a:xfrm>
            <a:off x="10506635" y="1558053"/>
            <a:ext cx="544736" cy="20005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E12E358-92D1-4E9B-B31D-3D15ABE52FAA}"/>
              </a:ext>
            </a:extLst>
          </p:cNvPr>
          <p:cNvSpPr/>
          <p:nvPr/>
        </p:nvSpPr>
        <p:spPr>
          <a:xfrm>
            <a:off x="9698632" y="2124635"/>
            <a:ext cx="2221435" cy="3594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62C0B1E-4387-4E15-838B-F6C6157C73B4}"/>
              </a:ext>
            </a:extLst>
          </p:cNvPr>
          <p:cNvCxnSpPr/>
          <p:nvPr/>
        </p:nvCxnSpPr>
        <p:spPr>
          <a:xfrm flipH="1">
            <a:off x="9398938" y="2484070"/>
            <a:ext cx="919438" cy="172934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B9E417A-4713-4CB4-B61E-430441885059}"/>
              </a:ext>
            </a:extLst>
          </p:cNvPr>
          <p:cNvSpPr/>
          <p:nvPr/>
        </p:nvSpPr>
        <p:spPr>
          <a:xfrm>
            <a:off x="9698632" y="2484070"/>
            <a:ext cx="2221435" cy="35943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D7B3EAD-CBA3-4C2F-AB21-52214808C54A}"/>
              </a:ext>
            </a:extLst>
          </p:cNvPr>
          <p:cNvCxnSpPr>
            <a:cxnSpLocks/>
          </p:cNvCxnSpPr>
          <p:nvPr/>
        </p:nvCxnSpPr>
        <p:spPr>
          <a:xfrm flipH="1">
            <a:off x="10656515" y="2823619"/>
            <a:ext cx="919438" cy="201634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0F2F845-33C6-4F29-AB3F-4FFBF5B56EF1}"/>
              </a:ext>
            </a:extLst>
          </p:cNvPr>
          <p:cNvSpPr txBox="1"/>
          <p:nvPr/>
        </p:nvSpPr>
        <p:spPr>
          <a:xfrm>
            <a:off x="8999386" y="1344706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nxk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FB2D19D-6DDE-46B2-B422-2101D32C4B19}"/>
              </a:ext>
            </a:extLst>
          </p:cNvPr>
          <p:cNvSpPr txBox="1"/>
          <p:nvPr/>
        </p:nvSpPr>
        <p:spPr>
          <a:xfrm>
            <a:off x="11439769" y="134470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kxp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62C9FB-4BD3-4F16-9402-6627EC72A91A}"/>
              </a:ext>
            </a:extLst>
          </p:cNvPr>
          <p:cNvSpPr txBox="1"/>
          <p:nvPr/>
        </p:nvSpPr>
        <p:spPr>
          <a:xfrm>
            <a:off x="7141310" y="134470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nxp</a:t>
            </a:r>
            <a:endParaRPr lang="zh-TW" altLang="en-US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1A2654B3-D27B-414C-BADF-3F31F3C7BF17}"/>
              </a:ext>
            </a:extLst>
          </p:cNvPr>
          <p:cNvSpPr/>
          <p:nvPr/>
        </p:nvSpPr>
        <p:spPr>
          <a:xfrm>
            <a:off x="7871013" y="1138518"/>
            <a:ext cx="1680128" cy="2838634"/>
          </a:xfrm>
          <a:prstGeom prst="roundRect">
            <a:avLst>
              <a:gd name="adj" fmla="val 692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A30B24E-EDFF-42ED-BA5D-97B828C37AA7}"/>
              </a:ext>
            </a:extLst>
          </p:cNvPr>
          <p:cNvSpPr txBox="1"/>
          <p:nvPr/>
        </p:nvSpPr>
        <p:spPr>
          <a:xfrm>
            <a:off x="7239911" y="782192"/>
            <a:ext cx="3103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將數據從高維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投影到低維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11BA062-3E1B-43AA-8AE6-A7C5B658AD2F}"/>
              </a:ext>
            </a:extLst>
          </p:cNvPr>
          <p:cNvSpPr txBox="1"/>
          <p:nvPr/>
        </p:nvSpPr>
        <p:spPr>
          <a:xfrm>
            <a:off x="9773120" y="3263326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PC1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特徵向量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2B97EC1-A3E3-4112-871F-01675F6E85DF}"/>
              </a:ext>
            </a:extLst>
          </p:cNvPr>
          <p:cNvSpPr txBox="1"/>
          <p:nvPr/>
        </p:nvSpPr>
        <p:spPr>
          <a:xfrm>
            <a:off x="11025161" y="4014496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PC2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特徵向量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B9D017F-065D-434B-8527-5CF909B89BA5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F6FB8354-C4A1-4CF4-8877-FA63CCF51DB4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29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圖片">
            <a:extLst>
              <a:ext uri="{FF2B5EF4-FFF2-40B4-BE49-F238E27FC236}">
                <a16:creationId xmlns:a16="http://schemas.microsoft.com/office/drawing/2014/main" id="{E43E4DB0-A5E6-4CE4-800F-5D5404A2C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2"/>
          <a:stretch/>
        </p:blipFill>
        <p:spPr bwMode="auto">
          <a:xfrm>
            <a:off x="5226026" y="4167337"/>
            <a:ext cx="6661174" cy="217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圖片">
            <a:extLst>
              <a:ext uri="{FF2B5EF4-FFF2-40B4-BE49-F238E27FC236}">
                <a16:creationId xmlns:a16="http://schemas.microsoft.com/office/drawing/2014/main" id="{C12966AB-B484-4C64-94EE-E296330BD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6"/>
          <a:stretch/>
        </p:blipFill>
        <p:spPr bwMode="auto">
          <a:xfrm>
            <a:off x="518823" y="1312582"/>
            <a:ext cx="5048062" cy="50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D46DFA-2310-43D2-9E4E-BF3F58667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43" y="1312582"/>
            <a:ext cx="5145740" cy="2850257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70EA907F-5729-472E-8C37-36906C8ADDC9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1597252-DCEA-4A8A-B6FD-9FDA7D6CE3E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>
              <a:defRPr/>
            </a:pP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 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PCA 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降維流程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55B225-4EAD-4CD8-A468-C61F274CD0D6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主成份分析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7271F8B-921A-4890-B31E-575204FFD31A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A5442F2-487A-43CD-9367-D770B414012B}"/>
              </a:ext>
            </a:extLst>
          </p:cNvPr>
          <p:cNvSpPr/>
          <p:nvPr/>
        </p:nvSpPr>
        <p:spPr>
          <a:xfrm>
            <a:off x="6391835" y="1312582"/>
            <a:ext cx="753036" cy="3987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56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0" y="2848013"/>
            <a:ext cx="1219200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r>
              <a:rPr lang="en-US" altLang="zh-TW" sz="28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Discriminant Analysis, LDA</a:t>
            </a:r>
            <a:endParaRPr lang="zh-TW" altLang="en-US" sz="28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0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3DDE2D-157E-49F3-9E45-59A4705CB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b="20377"/>
          <a:stretch/>
        </p:blipFill>
        <p:spPr>
          <a:xfrm>
            <a:off x="604226" y="1356236"/>
            <a:ext cx="5193405" cy="25890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監督式降維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1C8C8D-7BBC-400A-A10D-A0AEEC38BEB6}"/>
              </a:ext>
            </a:extLst>
          </p:cNvPr>
          <p:cNvSpPr/>
          <p:nvPr/>
        </p:nvSpPr>
        <p:spPr>
          <a:xfrm>
            <a:off x="6218068" y="5024347"/>
            <a:ext cx="5836387" cy="1177689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BB52DAC-7CEF-4807-9F03-AEB8BD5C44D0}"/>
              </a:ext>
            </a:extLst>
          </p:cNvPr>
          <p:cNvSpPr txBox="1"/>
          <p:nvPr/>
        </p:nvSpPr>
        <p:spPr>
          <a:xfrm>
            <a:off x="6960096" y="5032485"/>
            <a:ext cx="49271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>
              <a:defRPr/>
            </a:pP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PCA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的目標是找到一個投影軸，使資料投影後的分散量最大化，且不需要知道資料的類別。而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的目標也是最大化資料投影後的分散量，但不同的是，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希望不同類別之間的分散量越大越好。</a:t>
            </a:r>
            <a:endParaRPr lang="en-US" altLang="zh-TW" sz="1400" b="1" i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F31776C-C53E-43B1-9669-F83DD577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566" y="5281856"/>
            <a:ext cx="598012" cy="642694"/>
          </a:xfrm>
          <a:prstGeom prst="rect">
            <a:avLst/>
          </a:prstGeom>
        </p:spPr>
      </p:pic>
      <p:sp>
        <p:nvSpPr>
          <p:cNvPr id="26" name="標題 1">
            <a:extLst>
              <a:ext uri="{FF2B5EF4-FFF2-40B4-BE49-F238E27FC236}">
                <a16:creationId xmlns:a16="http://schemas.microsoft.com/office/drawing/2014/main" id="{9633B459-CD1E-4B57-AF15-6B4981B29061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en-US" altLang="zh-TW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Discriminant Analysis, LDA</a:t>
            </a:r>
            <a:endParaRPr lang="zh-TW" altLang="en-US" sz="3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Picture 4" descr="个人总结：降维从PCA 到LDA_pca降维后使用lda-CSDN博客">
            <a:extLst>
              <a:ext uri="{FF2B5EF4-FFF2-40B4-BE49-F238E27FC236}">
                <a16:creationId xmlns:a16="http://schemas.microsoft.com/office/drawing/2014/main" id="{09ABE8DD-A744-48E3-ADE9-22BAE395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6" y="4281684"/>
            <a:ext cx="5127043" cy="198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DDFF4818-7010-41FF-B466-4CE80FB09678}"/>
              </a:ext>
            </a:extLst>
          </p:cNvPr>
          <p:cNvSpPr/>
          <p:nvPr/>
        </p:nvSpPr>
        <p:spPr>
          <a:xfrm rot="19163812">
            <a:off x="3773407" y="2381025"/>
            <a:ext cx="1317811" cy="354085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3388109-2241-4A8C-A209-68600050DCDA}"/>
              </a:ext>
            </a:extLst>
          </p:cNvPr>
          <p:cNvSpPr/>
          <p:nvPr/>
        </p:nvSpPr>
        <p:spPr>
          <a:xfrm rot="19163812">
            <a:off x="4015453" y="2590320"/>
            <a:ext cx="1317811" cy="354085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612C52D-5B23-4F21-B89E-F42549340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464268"/>
              </p:ext>
            </p:extLst>
          </p:nvPr>
        </p:nvGraphicFramePr>
        <p:xfrm>
          <a:off x="6413527" y="1697437"/>
          <a:ext cx="5193406" cy="1721260"/>
        </p:xfrm>
        <a:graphic>
          <a:graphicData uri="http://schemas.openxmlformats.org/drawingml/2006/table">
            <a:tbl>
              <a:tblPr/>
              <a:tblGrid>
                <a:gridCol w="2596703">
                  <a:extLst>
                    <a:ext uri="{9D8B030D-6E8A-4147-A177-3AD203B41FA5}">
                      <a16:colId xmlns:a16="http://schemas.microsoft.com/office/drawing/2014/main" val="113471395"/>
                    </a:ext>
                  </a:extLst>
                </a:gridCol>
                <a:gridCol w="2596703">
                  <a:extLst>
                    <a:ext uri="{9D8B030D-6E8A-4147-A177-3AD203B41FA5}">
                      <a16:colId xmlns:a16="http://schemas.microsoft.com/office/drawing/2014/main" val="1413073078"/>
                    </a:ext>
                  </a:extLst>
                </a:gridCol>
              </a:tblGrid>
              <a:tr h="29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LDA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65025"/>
                  </a:ext>
                </a:extLst>
              </a:tr>
              <a:tr h="2780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使用已知類別的監督方法（分類器）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非監督方法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56421"/>
                  </a:ext>
                </a:extLst>
              </a:tr>
              <a:tr h="2780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尋找能最好地解釋數據的線性組合特徵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59966"/>
                  </a:ext>
                </a:extLst>
              </a:tr>
              <a:tr h="4372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最大化類別之間的可分性</a:t>
                      </a:r>
                      <a:br>
                        <a:rPr lang="en-US" altLang="zh-TW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50" b="1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組內變異小，組間變異大</a:t>
                      </a:r>
                      <a:r>
                        <a:rPr lang="en-US" altLang="zh-TW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最大化數據中的變異性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45616"/>
                  </a:ext>
                </a:extLst>
              </a:tr>
              <a:tr h="4372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根據重要性對新軸進行排名：</a:t>
                      </a:r>
                      <a:endParaRPr lang="en-US" altLang="zh-TW" sz="1050" b="0" i="0" u="none" strike="noStrike" dirty="0">
                        <a:solidFill>
                          <a:srgbClr val="0D0D0D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en-US" altLang="zh-TW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LD1 </a:t>
                      </a:r>
                      <a:r>
                        <a:rPr lang="zh-TW" altLang="en-US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解釋</a:t>
                      </a:r>
                      <a:r>
                        <a:rPr lang="zh-TW" altLang="en-US" sz="1050" b="0" i="0" u="none" strike="noStrike" dirty="0">
                          <a:solidFill>
                            <a:srgbClr val="0070C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類別間最多的變異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根據重要性對新軸進行排名：</a:t>
                      </a:r>
                      <a:endParaRPr lang="en-US" altLang="zh-TW" sz="1050" b="0" i="0" u="none" strike="noStrike" dirty="0">
                        <a:solidFill>
                          <a:srgbClr val="0D0D0D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en-US" altLang="zh-TW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PC1 </a:t>
                      </a:r>
                      <a:r>
                        <a:rPr lang="zh-TW" altLang="en-US" sz="1050" b="0" i="0" u="none" strike="noStrike" dirty="0">
                          <a:solidFill>
                            <a:srgbClr val="0D0D0D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解釋</a:t>
                      </a:r>
                      <a:r>
                        <a:rPr lang="zh-TW" altLang="en-US" sz="1050" b="0" i="0" u="none" strike="noStrike" dirty="0">
                          <a:solidFill>
                            <a:srgbClr val="0070C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數據中最多的變異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55511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8FB4B140-1083-4F07-9B2E-198A778E6D3A}"/>
              </a:ext>
            </a:extLst>
          </p:cNvPr>
          <p:cNvSpPr/>
          <p:nvPr/>
        </p:nvSpPr>
        <p:spPr>
          <a:xfrm>
            <a:off x="637406" y="4356847"/>
            <a:ext cx="5160225" cy="1905377"/>
          </a:xfrm>
          <a:prstGeom prst="rect">
            <a:avLst/>
          </a:prstGeom>
          <a:noFill/>
          <a:ln w="28575">
            <a:solidFill>
              <a:schemeClr val="accent6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CD700D3-9656-4341-89BC-6E81C71766D5}"/>
              </a:ext>
            </a:extLst>
          </p:cNvPr>
          <p:cNvCxnSpPr/>
          <p:nvPr/>
        </p:nvCxnSpPr>
        <p:spPr>
          <a:xfrm flipV="1">
            <a:off x="637406" y="3720353"/>
            <a:ext cx="2894688" cy="636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1B275AF-90AB-475F-AB36-D66F6C62AF50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3720353"/>
            <a:ext cx="192012" cy="636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3B05078-B2DC-4ED9-AB34-0D2F18298F7D}"/>
              </a:ext>
            </a:extLst>
          </p:cNvPr>
          <p:cNvSpPr txBox="1"/>
          <p:nvPr/>
        </p:nvSpPr>
        <p:spPr>
          <a:xfrm>
            <a:off x="4351609" y="1252771"/>
            <a:ext cx="64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endParaRPr lang="zh-TW" altLang="en-US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2842C9C-0E7B-429A-BAB7-2878BF52BF04}"/>
              </a:ext>
            </a:extLst>
          </p:cNvPr>
          <p:cNvSpPr txBox="1"/>
          <p:nvPr/>
        </p:nvSpPr>
        <p:spPr>
          <a:xfrm>
            <a:off x="1671162" y="125277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PCA</a:t>
            </a:r>
            <a:endParaRPr lang="zh-TW" altLang="en-US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032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0" y="2848013"/>
            <a:ext cx="1219200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Dimension Reduction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83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en-US" altLang="zh-TW" dirty="0"/>
              <a:t>PCA and LDA in </a:t>
            </a:r>
            <a:r>
              <a:rPr lang="en-US" altLang="zh-TW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MNIST dataset</a:t>
            </a:r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線性判別分析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7647CCB-0966-4252-B285-6B70C4F731A4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 descr="https://365datascience.com/resources/blog/yx86x9tk7as.jpeg">
            <a:extLst>
              <a:ext uri="{FF2B5EF4-FFF2-40B4-BE49-F238E27FC236}">
                <a16:creationId xmlns:a16="http://schemas.microsoft.com/office/drawing/2014/main" id="{CB8B132C-7C50-489F-8753-E44968EC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0" y="1731095"/>
            <a:ext cx="5440335" cy="33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365datascience.com/resources/blog/mlf53logyr.jpeg">
            <a:extLst>
              <a:ext uri="{FF2B5EF4-FFF2-40B4-BE49-F238E27FC236}">
                <a16:creationId xmlns:a16="http://schemas.microsoft.com/office/drawing/2014/main" id="{9E990081-AA84-437F-AEDC-FADBB178B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74" y="1731095"/>
            <a:ext cx="5376749" cy="331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NIST database - Wikipedia">
            <a:extLst>
              <a:ext uri="{FF2B5EF4-FFF2-40B4-BE49-F238E27FC236}">
                <a16:creationId xmlns:a16="http://schemas.microsoft.com/office/drawing/2014/main" id="{E890B416-0DF4-4FFC-8B5A-3069087C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914" y="404527"/>
            <a:ext cx="2077282" cy="121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8D533B9-BA1C-4884-8BB2-7A6E2F88EFFC}"/>
              </a:ext>
            </a:extLst>
          </p:cNvPr>
          <p:cNvSpPr txBox="1"/>
          <p:nvPr/>
        </p:nvSpPr>
        <p:spPr>
          <a:xfrm>
            <a:off x="7265394" y="5148433"/>
            <a:ext cx="3185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discriminant analysis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endParaRPr lang="zh-TW" altLang="en-US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7529B0B-4588-4970-B732-E68AB71C75E8}"/>
              </a:ext>
            </a:extLst>
          </p:cNvPr>
          <p:cNvSpPr txBox="1"/>
          <p:nvPr/>
        </p:nvSpPr>
        <p:spPr>
          <a:xfrm>
            <a:off x="1408000" y="5148433"/>
            <a:ext cx="355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principal component analysis</a:t>
            </a:r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algn="ctr"/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PCA</a:t>
            </a:r>
            <a:endParaRPr lang="zh-TW" altLang="en-US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6545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0" y="2848013"/>
            <a:ext cx="1219200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r>
              <a:rPr lang="en-US" altLang="zh-TW" sz="28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t-Distributed Stochastic Neighbor Embedding, t-SNE</a:t>
            </a:r>
            <a:endParaRPr lang="zh-TW" altLang="en-US" sz="28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0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en-US" altLang="zh-TW" sz="24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t-Distributed Stochastic Neighbor Embedding, t-SNE</a:t>
            </a:r>
            <a:endParaRPr lang="zh-TW" altLang="en-US" sz="24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非線性降維方法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7647CCB-0966-4252-B285-6B70C4F731A4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92E96C5-B008-4E36-8730-4E3C4367B9ED}"/>
              </a:ext>
            </a:extLst>
          </p:cNvPr>
          <p:cNvSpPr txBox="1"/>
          <p:nvPr/>
        </p:nvSpPr>
        <p:spPr>
          <a:xfrm>
            <a:off x="390524" y="1340768"/>
            <a:ext cx="5583408" cy="475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主流的線性降維方法不多，主要就是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PCA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，這兩種方法在降維時線性地轉換向量空間。非線性方法種類較多，不同的降維有不同的目的，有些是為了保留全域特徵（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Global Data Structure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），有些則是為了保留區域特徵（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 Data Structure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t-SNE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t-distributed stochastic neighbor embedding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隨機鄰近嵌入法）是一種非線性的機器學習降維方法，由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Laurens van der </a:t>
            </a:r>
            <a:r>
              <a:rPr lang="en-US" altLang="zh-TW" sz="1200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Maaten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Geoffrey Hinton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2008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年提出。由於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t-SNE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在降維時保持局部結構的能力十分傑出，因此成為近年來學術論文與模型比賽中資料視覺化的常客。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t-SNE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演算法的特色：</a:t>
            </a:r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應用廣泛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t-SNE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常用來將資料投影到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維或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維的空間作定性的視覺化觀察，通過視覺化直觀地驗證某資料集或演算法的有效性。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條件機率和高斯分佈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SNE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使用條件機率和高斯分佈來定義高維和低維中樣本點之間的相似度，用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KL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散度來衡量兩條件機率分佈總和之間的相似度，並將其作為價值函數以梯度下降法求解。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分佈的使用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t-SNE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分佈定義低維時的機率分佈來減緩維數災難（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curse of dimensionality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）造成的擁擠問題（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crowding problem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</a:p>
          <a:p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477C38-889C-48DC-9218-8F83B6787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84" y="1428001"/>
            <a:ext cx="5653292" cy="42399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E4BCDA9-8437-457D-BFF8-C3B274D580BE}"/>
              </a:ext>
            </a:extLst>
          </p:cNvPr>
          <p:cNvSpPr/>
          <p:nvPr/>
        </p:nvSpPr>
        <p:spPr>
          <a:xfrm>
            <a:off x="6043817" y="595741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/>
              <a:t>https://www.slideshare.net/DimaFishman/4-dimensionality-reduction-pca-tsne</a:t>
            </a:r>
          </a:p>
        </p:txBody>
      </p:sp>
    </p:spTree>
    <p:extLst>
      <p:ext uri="{BB962C8B-B14F-4D97-AF65-F5344CB8AC3E}">
        <p14:creationId xmlns:p14="http://schemas.microsoft.com/office/powerpoint/2010/main" val="1733937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D94689A-02FC-4032-967B-97BE0F7DA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8075" y="1203650"/>
            <a:ext cx="5503464" cy="48464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AD963E-353D-4268-A0C9-753B521F4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77" y="1274330"/>
            <a:ext cx="4650417" cy="47051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CA928B0-1267-447F-B89C-3774F8CADA25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zh-TW" altLang="en-US" dirty="0"/>
              <a:t>非線性降維</a:t>
            </a:r>
            <a:endParaRPr lang="en-US" alt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E7570F-946D-417A-A860-F1D641130165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非線性降維方法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5051BB9-DFE3-4CBC-9580-94D911321506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47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ECA928B0-1267-447F-B89C-3774F8CADA25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zh-TW" altLang="en-US" dirty="0"/>
              <a:t>流型學習－歐式距離無法獲得的資訊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E7570F-946D-417A-A860-F1D641130165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非線性降維方法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098" name="Picture 2" descr="https://miro.medium.com/v2/resize:fit:700/1*x5wec_U8aYQVJr8RYjwjpA.png">
            <a:extLst>
              <a:ext uri="{FF2B5EF4-FFF2-40B4-BE49-F238E27FC236}">
                <a16:creationId xmlns:a16="http://schemas.microsoft.com/office/drawing/2014/main" id="{FF00641D-44F5-431F-A3A5-D64166D1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791" y="1711325"/>
            <a:ext cx="6672356" cy="391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miro.medium.com/v2/resize:fit:700/1*eO4aApGkigBqdRzbsqW_Bg.png">
            <a:extLst>
              <a:ext uri="{FF2B5EF4-FFF2-40B4-BE49-F238E27FC236}">
                <a16:creationId xmlns:a16="http://schemas.microsoft.com/office/drawing/2014/main" id="{3A5CD95F-1C43-43D2-81A2-5AAD93897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61" y="2253953"/>
            <a:ext cx="4153030" cy="31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516A12C-B0F4-4AD4-B7DF-60E5B3AA05B1}"/>
              </a:ext>
            </a:extLst>
          </p:cNvPr>
          <p:cNvSpPr/>
          <p:nvPr/>
        </p:nvSpPr>
        <p:spPr>
          <a:xfrm>
            <a:off x="651178" y="5428786"/>
            <a:ext cx="48774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如果我們想了解圖中兩個點的相關程度，通常會使用歐式距離（虛線）來計算。歐式距離越近的兩個點代表越相關。然而，圖中數據散佈在一個扭曲的面上，因此，若我們計算這兩個點在該面上的距離（實線），可能會更準確地反映它們的相關性。</a:t>
            </a:r>
            <a:endParaRPr lang="zh-TW" altLang="en-US" sz="1200" b="0" i="0" dirty="0">
              <a:solidFill>
                <a:schemeClr val="accent6">
                  <a:lumMod val="10000"/>
                </a:schemeClr>
              </a:solidFill>
              <a:effectLst/>
              <a:latin typeface="source-serif-pro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940063-37D2-4D54-B576-635909A0ECE3}"/>
              </a:ext>
            </a:extLst>
          </p:cNvPr>
          <p:cNvSpPr txBox="1"/>
          <p:nvPr/>
        </p:nvSpPr>
        <p:spPr>
          <a:xfrm>
            <a:off x="390524" y="1340768"/>
            <a:ext cx="5583408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流型學習就是假設某種低維度的結構，被限制在了高維度的空間中，那我們就是要透過降維的方法，來重新學習或找到這些低維度的特徵。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832FCE-5254-4A97-8FD2-3B1542237DBD}"/>
              </a:ext>
            </a:extLst>
          </p:cNvPr>
          <p:cNvSpPr/>
          <p:nvPr/>
        </p:nvSpPr>
        <p:spPr>
          <a:xfrm>
            <a:off x="6849106" y="5567285"/>
            <a:ext cx="4877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i="0" dirty="0"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不同非線性降維方法的投影示意圖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64D530D-8BB4-4FB4-A63B-03ACF47E630B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272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ECA928B0-1267-447F-B89C-3774F8CADA25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en-US" altLang="zh-TW" dirty="0"/>
              <a:t>t-SNE </a:t>
            </a:r>
            <a:r>
              <a:rPr lang="zh-TW" altLang="en-US" dirty="0"/>
              <a:t>演算法步驟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E7570F-946D-417A-A860-F1D641130165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非線性降維方法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F37B521-C12C-42C6-9641-ED876139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193" y="3979620"/>
            <a:ext cx="4151334" cy="50404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BB9847A-FC00-4C38-AC56-4FE0FF62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051" y="4785553"/>
            <a:ext cx="2492990" cy="6548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20CDAB8-FC04-4C1F-A67D-87050739B519}"/>
              </a:ext>
            </a:extLst>
          </p:cNvPr>
          <p:cNvSpPr/>
          <p:nvPr/>
        </p:nvSpPr>
        <p:spPr>
          <a:xfrm>
            <a:off x="449004" y="1674674"/>
            <a:ext cx="497103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t-SNE </a:t>
            </a: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通過以下步驟實現降維：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計算高維空間中的高斯分佈相似度。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計算低維空間中的 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 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分佈相似度。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KL 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散度作為目標函數衡量兩者之間的差異。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通過梯度下降法優化低維空間中的數據點位置，使得低維表示能夠很好地保留高維數據的局部結構。</a:t>
            </a:r>
            <a:endParaRPr lang="zh-TW" altLang="en-US" sz="1400" b="0" i="0" dirty="0"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225EDA6-9C8A-41C4-9B1F-9514D73B7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813" y="2345913"/>
            <a:ext cx="2312893" cy="43982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F207B0E-9E58-4480-BB43-13F49DC63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985" y="2238652"/>
            <a:ext cx="2248200" cy="5470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AAF0E29-71F5-453A-9C09-0E825F193D94}"/>
              </a:ext>
            </a:extLst>
          </p:cNvPr>
          <p:cNvSpPr/>
          <p:nvPr/>
        </p:nvSpPr>
        <p:spPr>
          <a:xfrm>
            <a:off x="5708951" y="1767287"/>
            <a:ext cx="3033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X(High dimension space) 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496A1D-BDE1-43AD-B023-0FA37D11A102}"/>
              </a:ext>
            </a:extLst>
          </p:cNvPr>
          <p:cNvSpPr/>
          <p:nvPr/>
        </p:nvSpPr>
        <p:spPr>
          <a:xfrm>
            <a:off x="9579521" y="1767287"/>
            <a:ext cx="199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Z(2D/3D space) 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34BD64-C825-4469-AD17-9724CB717B46}"/>
              </a:ext>
            </a:extLst>
          </p:cNvPr>
          <p:cNvSpPr/>
          <p:nvPr/>
        </p:nvSpPr>
        <p:spPr>
          <a:xfrm>
            <a:off x="6054020" y="2980110"/>
            <a:ext cx="4709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242424"/>
                </a:solidFill>
                <a:latin typeface="source-serif-pro"/>
              </a:rPr>
              <a:t>x </a:t>
            </a:r>
            <a:r>
              <a:rPr lang="zh-TW" altLang="en-US" sz="1200" dirty="0">
                <a:solidFill>
                  <a:srgbClr val="242424"/>
                </a:solidFill>
                <a:latin typeface="source-serif-pro"/>
              </a:rPr>
              <a:t>為高維當中的數據，</a:t>
            </a:r>
            <a:r>
              <a:rPr lang="en-US" altLang="zh-TW" sz="1200" dirty="0">
                <a:solidFill>
                  <a:srgbClr val="242424"/>
                </a:solidFill>
                <a:latin typeface="source-serif-pro"/>
              </a:rPr>
              <a:t>y </a:t>
            </a:r>
            <a:r>
              <a:rPr lang="zh-TW" altLang="en-US" sz="1200" dirty="0">
                <a:solidFill>
                  <a:srgbClr val="242424"/>
                </a:solidFill>
                <a:latin typeface="source-serif-pro"/>
              </a:rPr>
              <a:t>為低維當中的數據。</a:t>
            </a:r>
            <a:r>
              <a:rPr lang="en-US" altLang="zh-TW" sz="1200" dirty="0">
                <a:solidFill>
                  <a:srgbClr val="242424"/>
                </a:solidFill>
                <a:latin typeface="source-serif-pro"/>
              </a:rPr>
              <a:t>P, Q </a:t>
            </a:r>
            <a:r>
              <a:rPr lang="zh-TW" altLang="en-US" sz="1200" dirty="0">
                <a:solidFill>
                  <a:srgbClr val="242424"/>
                </a:solidFill>
                <a:latin typeface="source-serif-pro"/>
              </a:rPr>
              <a:t>分別代表機率分佈</a:t>
            </a:r>
            <a:endParaRPr lang="zh-TW" altLang="en-US" sz="1200" dirty="0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FC771855-262F-453F-903B-8239B678DB29}"/>
              </a:ext>
            </a:extLst>
          </p:cNvPr>
          <p:cNvSpPr/>
          <p:nvPr/>
        </p:nvSpPr>
        <p:spPr>
          <a:xfrm>
            <a:off x="8672478" y="2136619"/>
            <a:ext cx="496708" cy="43982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35CDA4C-FB32-438B-9AC0-8D53A457FCB1}"/>
              </a:ext>
            </a:extLst>
          </p:cNvPr>
          <p:cNvSpPr/>
          <p:nvPr/>
        </p:nvSpPr>
        <p:spPr>
          <a:xfrm>
            <a:off x="7317179" y="346782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兩個分佈之間的相似度</a:t>
            </a:r>
            <a:endParaRPr lang="zh-TW" altLang="en-US" b="1" i="0" dirty="0"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3A4D47-6075-4441-8375-4C39F2905ADF}"/>
              </a:ext>
            </a:extLst>
          </p:cNvPr>
          <p:cNvSpPr/>
          <p:nvPr/>
        </p:nvSpPr>
        <p:spPr>
          <a:xfrm>
            <a:off x="398582" y="4721382"/>
            <a:ext cx="5224515" cy="1438329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77E8D6-6C8B-42B2-A02F-543977187478}"/>
              </a:ext>
            </a:extLst>
          </p:cNvPr>
          <p:cNvSpPr txBox="1"/>
          <p:nvPr/>
        </p:nvSpPr>
        <p:spPr>
          <a:xfrm>
            <a:off x="1262678" y="4785553"/>
            <a:ext cx="43604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求算兩個分佈之間的相似度，經常用 </a:t>
            </a:r>
            <a:r>
              <a:rPr lang="en-US" altLang="zh-TW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KL </a:t>
            </a:r>
            <a:r>
              <a:rPr lang="zh-TW" altLang="en-US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距離（</a:t>
            </a:r>
            <a:r>
              <a:rPr lang="en-US" altLang="zh-TW" sz="1200" b="1" i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Kullback-Leibler</a:t>
            </a:r>
            <a:r>
              <a:rPr lang="en-US" altLang="zh-TW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Divergence</a:t>
            </a:r>
            <a:r>
              <a:rPr lang="zh-TW" altLang="en-US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）來表示，也叫做相對熵（</a:t>
            </a:r>
            <a:r>
              <a:rPr lang="en-US" altLang="zh-TW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Relative Entropy</a:t>
            </a:r>
            <a:r>
              <a:rPr lang="zh-TW" altLang="en-US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sz="1200" b="1" i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在高維度資料轉換為條件機率時，需要設定以 </a:t>
            </a:r>
            <a:r>
              <a:rPr lang="en-US" altLang="zh-TW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Xi </a:t>
            </a:r>
            <a:r>
              <a:rPr lang="zh-TW" altLang="en-US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為中心分佈的標準差，調整方式就是設定困惑度這個超參數</a:t>
            </a:r>
            <a:r>
              <a:rPr lang="en-US" altLang="zh-TW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i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 </a:t>
            </a:r>
            <a:r>
              <a:rPr lang="en-US" altLang="zh-TW" sz="1200" b="1" i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5~50)</a:t>
            </a:r>
            <a:r>
              <a:rPr lang="zh-TW" altLang="en-US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t-SNE </a:t>
            </a:r>
            <a:r>
              <a:rPr lang="zh-TW" altLang="en-US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會找到符合困惑度的 </a:t>
            </a:r>
            <a:r>
              <a:rPr lang="en-US" altLang="zh-TW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 </a:t>
            </a:r>
            <a:r>
              <a:rPr lang="zh-TW" altLang="en-US" sz="12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以及標準差</a:t>
            </a:r>
          </a:p>
          <a:p>
            <a:endParaRPr lang="zh-TW" altLang="en-US" sz="1400" b="1" i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20D4672A-C420-48FF-95D2-7305A5995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98" y="5020658"/>
            <a:ext cx="598012" cy="64269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828AFAD-71D2-422B-8820-E3D5B7420409}"/>
              </a:ext>
            </a:extLst>
          </p:cNvPr>
          <p:cNvSpPr/>
          <p:nvPr/>
        </p:nvSpPr>
        <p:spPr>
          <a:xfrm>
            <a:off x="9865003" y="5009316"/>
            <a:ext cx="12829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困惑度（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Perp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A1F2F60-1E10-40C5-A517-34F22AEA3558}"/>
              </a:ext>
            </a:extLst>
          </p:cNvPr>
          <p:cNvSpPr/>
          <p:nvPr/>
        </p:nvSpPr>
        <p:spPr>
          <a:xfrm>
            <a:off x="10763765" y="4122051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 Function</a:t>
            </a:r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60E73-5CCE-4AFA-9462-D964B2D5CB1D}"/>
              </a:ext>
            </a:extLst>
          </p:cNvPr>
          <p:cNvSpPr/>
          <p:nvPr/>
        </p:nvSpPr>
        <p:spPr>
          <a:xfrm>
            <a:off x="7093519" y="4785553"/>
            <a:ext cx="4151334" cy="780785"/>
          </a:xfrm>
          <a:prstGeom prst="rect">
            <a:avLst/>
          </a:prstGeom>
          <a:noFill/>
          <a:ln w="28575">
            <a:solidFill>
              <a:srgbClr val="AA9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855D8C8-09DC-4F26-9B57-33BBE9ABDC84}"/>
              </a:ext>
            </a:extLst>
          </p:cNvPr>
          <p:cNvSpPr/>
          <p:nvPr/>
        </p:nvSpPr>
        <p:spPr>
          <a:xfrm>
            <a:off x="6128075" y="4972673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超參數</a:t>
            </a:r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1BEF1AFD-048C-4C70-855A-C7A111F591A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EC41132E-3464-477F-BA34-2B26512E5EAA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884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ECA928B0-1267-447F-B89C-3774F8CADA25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zh-TW" altLang="en-US" dirty="0"/>
              <a:t>為什麼會使用 </a:t>
            </a:r>
            <a:r>
              <a:rPr lang="en-US" altLang="zh-TW" dirty="0"/>
              <a:t>t </a:t>
            </a:r>
            <a:r>
              <a:rPr lang="zh-TW" altLang="en-US" dirty="0"/>
              <a:t>分佈來近似低維的數據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E7570F-946D-417A-A860-F1D641130165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非線性降維方法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100" name="Picture 4" descr="https://miro.medium.com/v2/resize:fit:1000/1*hkZuHGVNMmS4_MHfxoIDdA.jpeg">
            <a:extLst>
              <a:ext uri="{FF2B5EF4-FFF2-40B4-BE49-F238E27FC236}">
                <a16:creationId xmlns:a16="http://schemas.microsoft.com/office/drawing/2014/main" id="{3B393354-EFC7-4858-9DD3-35E76CE0D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5" y="1594784"/>
            <a:ext cx="6100614" cy="457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96E1AFE-55D7-46BB-B879-9ED43843F9F0}"/>
              </a:ext>
            </a:extLst>
          </p:cNvPr>
          <p:cNvSpPr/>
          <p:nvPr/>
        </p:nvSpPr>
        <p:spPr>
          <a:xfrm>
            <a:off x="6261979" y="1920619"/>
            <a:ext cx="52935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低維空間使用 </a:t>
            </a:r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 </a:t>
            </a: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分佈的主要原因包括：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減少擁擠問題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分佈的長尾特性可以在低維空間中保持數據點之間的合理距離，減少數據點過於擁擠的問題。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保持局部結構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分佈能夠更靈活地調整低維空間中的相似度分佈，更好地保持高維數據的局部相似性。即在高維空間中距離較近的點在低維空間中也應該距離較近。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優化目標函數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分佈使得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KL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散度的計算更加穩定，有助於梯度下降法的有效收斂。</a:t>
            </a:r>
            <a:endParaRPr lang="zh-TW" altLang="en-US" sz="1200" b="0" i="0" dirty="0"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D36EC79-C804-41D7-A284-85D511D0FFE5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61FC2B4-CBAC-4B63-A07A-7EB29F49C9D4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249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11E8BAD3-CF8B-4416-AED4-DFB1FA9CD5F0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zh-TW" altLang="en-US" dirty="0"/>
              <a:t>總結 </a:t>
            </a:r>
            <a:r>
              <a:rPr lang="en-US" altLang="zh-TW" dirty="0"/>
              <a:t>t-SNE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BC4DC3-5D51-409F-942C-8BC0820B9DBF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非線性降維方法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4A2F10F-E76B-4C2F-9181-A2D76B31477E}"/>
              </a:ext>
            </a:extLst>
          </p:cNvPr>
          <p:cNvSpPr txBox="1"/>
          <p:nvPr/>
        </p:nvSpPr>
        <p:spPr>
          <a:xfrm>
            <a:off x="584157" y="1412776"/>
            <a:ext cx="52812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非線性的降維方法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將資料點間關係以條件機率來表示，並進行降維，低維度下儘量保留同樣的條件機率。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可以找出空間中的局部特徵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隨機性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-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每次執行的結果都不同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比較兩群之間的距離是沒有意義的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大的資料集需要更大的困惑度。困惑度可以解釋成有效鄰近樣本點數量，困惑度越大，近鄰越多，對小區域的敏感度就越小</a:t>
            </a:r>
            <a:b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4" name="Picture 2" descr="Ice_story/src/machine_learning/tSNE.md at main · Jwindler/Ice_story · GitHub">
            <a:extLst>
              <a:ext uri="{FF2B5EF4-FFF2-40B4-BE49-F238E27FC236}">
                <a16:creationId xmlns:a16="http://schemas.microsoft.com/office/drawing/2014/main" id="{B8F575F4-6F94-4425-8947-96CDF9BF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23" y="1536607"/>
            <a:ext cx="6021785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96F5154-C529-4CA0-A00E-815045E90635}"/>
              </a:ext>
            </a:extLst>
          </p:cNvPr>
          <p:cNvSpPr/>
          <p:nvPr/>
        </p:nvSpPr>
        <p:spPr>
          <a:xfrm>
            <a:off x="6562163" y="4788010"/>
            <a:ext cx="4849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困惑度低：只有少數鄰居有影響力，可能把同分群拆成多群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困惑度高：全局結構較明顯，但可能群與群之間會無法區分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A17E949-3C26-4D25-9E35-201AA3882864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101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1110607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Relationship between PCA and SVD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主成分分析與奇異值分解的關係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</a:endParaRP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https://dorianzi.github.io/2019/03/23/relationship-between-PCA-and-SVD/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https://hackmd.io/@alexmav04/rJG6P7EWO</a:t>
            </a:r>
            <a:endParaRPr lang="zh-TW" altLang="en-US" sz="1200" dirty="0">
              <a:solidFill>
                <a:schemeClr val="accent6">
                  <a:lumMod val="1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機器學習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降維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(Dimension Reduction)-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線性區別分析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( Linear Discriminant Analysis)</a:t>
            </a:r>
          </a:p>
          <a:p>
            <a:pPr lvl="0">
              <a:defRPr/>
            </a:pP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https://chih-sheng-huang821.medium.com/%E6%A9%9F%E5%99%A8%E5%AD%B8%E7%BF%92-%E9%99%8D%E7%B6%AD-dimension-reduction-%E7%B7%9A%E6%80%A7%E5%8D%80%E5%88%A5%E5%88%86%E6%9E%90-linear-discriminant-analysis-d4c40c4cf937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-apple-system"/>
            </a:endParaRPr>
          </a:p>
          <a:p>
            <a:pPr lvl="0"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lvl="0">
              <a:defRPr/>
            </a:pP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How to calculate SVD on a matrix </a:t>
            </a:r>
          </a:p>
          <a:p>
            <a:pPr lvl="0">
              <a:defRPr/>
            </a:pP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http://www.d.umn.edu/~mhampton/m4326svd_example.pdf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　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</a:endParaRPr>
          </a:p>
          <a:p>
            <a:pPr lvl="0">
              <a:defRPr/>
            </a:pPr>
            <a:endParaRPr lang="en-US" altLang="zh-TW" sz="1200" dirty="0">
              <a:solidFill>
                <a:schemeClr val="accent6">
                  <a:lumMod val="10000"/>
                </a:schemeClr>
              </a:solidFill>
            </a:endParaRPr>
          </a:p>
          <a:p>
            <a:pPr lvl="0">
              <a:defRPr/>
            </a:pP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SVD calculator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　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</a:p>
          <a:p>
            <a:pPr lvl="0">
              <a:defRPr/>
            </a:pP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https://m.wolframalpha.com/input/?i=SVD+%7B%7B1%2C+0%2 C+-1%7D%2C+%7B-2%2C+1%2C+4%7D%7D&amp;lk=3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</p:spTree>
    <p:extLst>
      <p:ext uri="{BB962C8B-B14F-4D97-AF65-F5344CB8AC3E}">
        <p14:creationId xmlns:p14="http://schemas.microsoft.com/office/powerpoint/2010/main" val="157559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情境假設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1512F7-A8F6-410D-A699-16D06A7A4527}"/>
              </a:ext>
            </a:extLst>
          </p:cNvPr>
          <p:cNvSpPr/>
          <p:nvPr/>
        </p:nvSpPr>
        <p:spPr>
          <a:xfrm>
            <a:off x="479376" y="1484784"/>
            <a:ext cx="9187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假如你現在是一位餐廳經理，你現在要分析顧客的用餐偏好，你可能會面臨到以下問題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C620CC-6CFB-4A33-AA59-38311DE7CAE1}"/>
              </a:ext>
            </a:extLst>
          </p:cNvPr>
          <p:cNvSpPr/>
          <p:nvPr/>
        </p:nvSpPr>
        <p:spPr>
          <a:xfrm>
            <a:off x="479376" y="22048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搜集變數要越多越好嗎？ 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變數之間的相關性怎麼看？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變數和群體之間的關係怎麼看？ 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有沒有辦法可以縮減變數呢？ 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A97F322-664A-48F3-A5E6-E38EAEDDBC06}"/>
              </a:ext>
            </a:extLst>
          </p:cNvPr>
          <p:cNvGrpSpPr/>
          <p:nvPr/>
        </p:nvGrpSpPr>
        <p:grpSpPr>
          <a:xfrm>
            <a:off x="5237511" y="2894205"/>
            <a:ext cx="6744054" cy="2308324"/>
            <a:chOff x="4968570" y="2508230"/>
            <a:chExt cx="6744054" cy="230832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31021F3-C34B-4730-BF5B-91878C90D25E}"/>
                </a:ext>
              </a:extLst>
            </p:cNvPr>
            <p:cNvSpPr/>
            <p:nvPr/>
          </p:nvSpPr>
          <p:spPr>
            <a:xfrm>
              <a:off x="4968570" y="2508230"/>
              <a:ext cx="265355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200" b="1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顧客資料變數</a:t>
              </a:r>
              <a:endParaRPr lang="en-US" altLang="zh-TW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顧客的年齡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性別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收入水平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居住區域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喜歡的菜品種類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用餐頻率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對餐廳服務的滿意度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用餐時間的偏好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喜歡的飲料類型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過敏或忌口的食物</a:t>
              </a: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2983172-9B68-40A5-8215-6B5F1AC5616D}"/>
                </a:ext>
              </a:extLst>
            </p:cNvPr>
            <p:cNvCxnSpPr/>
            <p:nvPr/>
          </p:nvCxnSpPr>
          <p:spPr>
            <a:xfrm>
              <a:off x="4968570" y="2831922"/>
              <a:ext cx="2532766" cy="0"/>
            </a:xfrm>
            <a:prstGeom prst="line">
              <a:avLst/>
            </a:prstGeom>
            <a:ln w="28575">
              <a:solidFill>
                <a:srgbClr val="AA914A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2403BE6-4784-4199-AF03-BC37AB5E3683}"/>
                </a:ext>
              </a:extLst>
            </p:cNvPr>
            <p:cNvSpPr/>
            <p:nvPr/>
          </p:nvSpPr>
          <p:spPr>
            <a:xfrm>
              <a:off x="8668871" y="2508230"/>
              <a:ext cx="304375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200" b="1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#1 </a:t>
              </a:r>
              <a:r>
                <a:rPr lang="zh-TW" altLang="en-US" sz="1200" b="1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顧客的基本特徵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年齡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性別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收入水平</a:t>
              </a:r>
              <a:endPara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buFont typeface="+mj-lt"/>
                <a:buAutoNum type="arabicPeriod"/>
              </a:pPr>
              <a:endPara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200" b="1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#2 </a:t>
              </a:r>
              <a:r>
                <a:rPr lang="zh-TW" altLang="en-US" sz="1200" b="1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顧客的用餐習慣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喜歡的菜品種類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用餐頻率</a:t>
              </a:r>
              <a:endPara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buFont typeface="+mj-lt"/>
                <a:buAutoNum type="arabicPeriod"/>
              </a:pPr>
              <a:endPara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200" b="1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#3 </a:t>
              </a:r>
              <a:r>
                <a:rPr lang="zh-TW" altLang="en-US" sz="1200" b="1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顧客對餐廳的整體滿意度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</a:t>
              </a:r>
            </a:p>
            <a:p>
              <a:pPr>
                <a:buFont typeface="+mj-lt"/>
                <a:buAutoNum type="arabicPeriod"/>
              </a:pPr>
              <a:r>
                <a:rPr lang="zh-TW" altLang="en-US" sz="1200" b="0" i="0" dirty="0">
                  <a:solidFill>
                    <a:srgbClr val="0D0D0D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</a:t>
              </a:r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19AD19BF-3E3A-4D0A-AE5E-1305009E35A9}"/>
                </a:ext>
              </a:extLst>
            </p:cNvPr>
            <p:cNvSpPr/>
            <p:nvPr/>
          </p:nvSpPr>
          <p:spPr>
            <a:xfrm>
              <a:off x="7622123" y="3384486"/>
              <a:ext cx="649705" cy="55581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215E419-D437-4C6B-80D8-A28D0827BE64}"/>
              </a:ext>
            </a:extLst>
          </p:cNvPr>
          <p:cNvSpPr/>
          <p:nvPr/>
        </p:nvSpPr>
        <p:spPr>
          <a:xfrm>
            <a:off x="5555757" y="5369859"/>
            <a:ext cx="2017059" cy="394447"/>
          </a:xfrm>
          <a:prstGeom prst="round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 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個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A9BC62D-495B-4E86-86E5-FA2BE0FFD8BA}"/>
              </a:ext>
            </a:extLst>
          </p:cNvPr>
          <p:cNvSpPr/>
          <p:nvPr/>
        </p:nvSpPr>
        <p:spPr>
          <a:xfrm>
            <a:off x="8937812" y="5369859"/>
            <a:ext cx="2017059" cy="394447"/>
          </a:xfrm>
          <a:prstGeom prst="round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 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20E334-6252-4787-BF5B-592C1EB4DA80}"/>
              </a:ext>
            </a:extLst>
          </p:cNvPr>
          <p:cNvSpPr/>
          <p:nvPr/>
        </p:nvSpPr>
        <p:spPr>
          <a:xfrm>
            <a:off x="889217" y="4568843"/>
            <a:ext cx="3665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i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數學的本質不是將簡單的事情變複雜</a:t>
            </a:r>
            <a:endParaRPr lang="en-US" altLang="zh-TW" sz="1200" b="1" i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i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而是將複雜的事物簡化</a:t>
            </a:r>
            <a:endParaRPr lang="en-US" altLang="zh-TW" sz="1200" b="1" i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i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/>
              <a:t>		</a:t>
            </a:r>
            <a:r>
              <a:rPr lang="en-US" altLang="zh-TW" sz="1200" b="1" i="1" dirty="0">
                <a:solidFill>
                  <a:schemeClr val="accent6">
                    <a:lumMod val="10000"/>
                  </a:schemeClr>
                </a:solidFill>
              </a:rPr>
              <a:t>─ Stan </a:t>
            </a:r>
            <a:r>
              <a:rPr lang="en-US" altLang="zh-TW" sz="1200" b="1" i="1" dirty="0" err="1">
                <a:solidFill>
                  <a:schemeClr val="accent6">
                    <a:lumMod val="10000"/>
                  </a:schemeClr>
                </a:solidFill>
              </a:rPr>
              <a:t>Gudder</a:t>
            </a:r>
            <a:endParaRPr lang="zh-TW" altLang="en-US" sz="1200" b="1" i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56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4" y="1340768"/>
            <a:ext cx="558340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概念</a:t>
            </a:r>
          </a:p>
          <a:p>
            <a:pPr lvl="0">
              <a:defRPr/>
            </a:pP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降維技術（</a:t>
            </a:r>
            <a:r>
              <a:rPr lang="en-US" altLang="zh-TW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 Reduction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）是指在不失去數據重要信息的前提下，將高維數據轉換為低維數據的過程。這些技術在處理大數據集時尤為重要，因為它們可以減少計算成本、提高模型性能並使數據更易於可視化。</a:t>
            </a:r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defRPr/>
            </a:pPr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主成分分析（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Principal Component Analysis, PCA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主成分分析是一種常用的降維技術，它通過尋找數據集中方差最大的方向來進行降維。這些方向稱為主成分。</a:t>
            </a:r>
            <a:r>
              <a:rPr lang="en-US" altLang="zh-TW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PCA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的主要目的是在保持數據集</a:t>
            </a:r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變異性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最大化的同時，將數據投影到較低的維度空間中。</a:t>
            </a:r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線性判別分析（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Discriminant Analysis, LDA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線性判別分析是一種</a:t>
            </a:r>
            <a:r>
              <a:rPr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監督學習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的降維技術，主要用於分類任務。</a:t>
            </a:r>
            <a:r>
              <a:rPr lang="en-US" altLang="zh-TW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尋找可以最大化類間距離和最小化類內距離的方向，從而在降維後仍能保持良好的分類性能。</a:t>
            </a:r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分佈隨機鄰域嵌入（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t-Distributed Stochastic Neighbor Embedding, t-SNE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r>
              <a:rPr lang="en-US" altLang="zh-TW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t-SNE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</a:t>
            </a:r>
            <a:r>
              <a:rPr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非線性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的降維技術，特別適用於高維數據的可視化。它通過保持高維空間中相似數據點之間的距離來進行降維，從而在低維空間中保留數據的局部結構。</a:t>
            </a:r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降維</a:t>
            </a:r>
            <a:r>
              <a:rPr lang="en-US" altLang="zh-TW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減少變數的數量，儘量用最少的變數解釋最大的資訊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7410450" y="4197072"/>
            <a:ext cx="1228724" cy="2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8" name="Picture 4" descr="http://www.nlpca.org/fig_pca_principal_component_analysis.png">
            <a:extLst>
              <a:ext uri="{FF2B5EF4-FFF2-40B4-BE49-F238E27FC236}">
                <a16:creationId xmlns:a16="http://schemas.microsoft.com/office/drawing/2014/main" id="{A6BB6BCF-81E4-4143-943F-B78BB4DD5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74" y="1765853"/>
            <a:ext cx="5673391" cy="22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71C8C8D-7BBC-400A-A10D-A0AEEC38BEB6}"/>
              </a:ext>
            </a:extLst>
          </p:cNvPr>
          <p:cNvSpPr/>
          <p:nvPr/>
        </p:nvSpPr>
        <p:spPr>
          <a:xfrm>
            <a:off x="6096000" y="5373216"/>
            <a:ext cx="5970795" cy="88746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BB52DAC-7CEF-4807-9F03-AEB8BD5C44D0}"/>
              </a:ext>
            </a:extLst>
          </p:cNvPr>
          <p:cNvSpPr txBox="1"/>
          <p:nvPr/>
        </p:nvSpPr>
        <p:spPr>
          <a:xfrm>
            <a:off x="6960096" y="5429680"/>
            <a:ext cx="4927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>
              <a:defRPr/>
            </a:pP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當維數提高時，所需要的數據量通常隨著維數的提高 而呈指數級增長 可用數據就會變得很稀疏</a:t>
            </a:r>
            <a:endParaRPr lang="en-US" altLang="zh-TW" sz="1400" b="1" i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F31776C-C53E-43B1-9669-F83DD577F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5445224"/>
            <a:ext cx="598012" cy="6426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A342DB-FBC2-4B39-B2BF-FD187AEC4A44}"/>
              </a:ext>
            </a:extLst>
          </p:cNvPr>
          <p:cNvSpPr/>
          <p:nvPr/>
        </p:nvSpPr>
        <p:spPr>
          <a:xfrm>
            <a:off x="1448360" y="5151527"/>
            <a:ext cx="1734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減少計算成本</a:t>
            </a: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提高模型泛化能力</a:t>
            </a: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易於視覺化</a:t>
            </a:r>
            <a:endParaRPr lang="zh-TW" altLang="en-US" sz="12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CE296F4-7D64-46D2-AA9E-724D1C06FB6D}"/>
              </a:ext>
            </a:extLst>
          </p:cNvPr>
          <p:cNvCxnSpPr/>
          <p:nvPr/>
        </p:nvCxnSpPr>
        <p:spPr>
          <a:xfrm>
            <a:off x="1532722" y="5082988"/>
            <a:ext cx="329901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A56A7C1-848A-4EBB-BEB7-E68FFA164598}"/>
              </a:ext>
            </a:extLst>
          </p:cNvPr>
          <p:cNvSpPr/>
          <p:nvPr/>
        </p:nvSpPr>
        <p:spPr>
          <a:xfrm>
            <a:off x="6539022" y="4303573"/>
            <a:ext cx="1430602" cy="582192"/>
          </a:xfrm>
          <a:prstGeom prst="round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代表性</a:t>
            </a:r>
            <a:endParaRPr lang="en-US" altLang="zh-TW" sz="14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保有原來變數的資訊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1E05C56-AAF2-4197-B647-06BB34F16516}"/>
              </a:ext>
            </a:extLst>
          </p:cNvPr>
          <p:cNvSpPr/>
          <p:nvPr/>
        </p:nvSpPr>
        <p:spPr>
          <a:xfrm>
            <a:off x="8534714" y="4303572"/>
            <a:ext cx="1430602" cy="582191"/>
          </a:xfrm>
          <a:prstGeom prst="round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獨立性</a:t>
            </a:r>
            <a:endParaRPr lang="en-US" altLang="zh-TW" sz="14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主成份間不能重疊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B1DF9A7A-E8A1-4F59-B42C-C7D8434B8D8F}"/>
              </a:ext>
            </a:extLst>
          </p:cNvPr>
          <p:cNvSpPr/>
          <p:nvPr/>
        </p:nvSpPr>
        <p:spPr>
          <a:xfrm>
            <a:off x="10527917" y="4303573"/>
            <a:ext cx="1430602" cy="582190"/>
          </a:xfrm>
          <a:prstGeom prst="round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精簡性</a:t>
            </a:r>
            <a:endParaRPr lang="en-US" altLang="zh-TW" sz="14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以少數主成份代替原來多個變數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8328BA6-2A34-4B9D-9B4F-7D9BE72C4284}"/>
              </a:ext>
            </a:extLst>
          </p:cNvPr>
          <p:cNvSpPr/>
          <p:nvPr/>
        </p:nvSpPr>
        <p:spPr>
          <a:xfrm>
            <a:off x="3566840" y="5151527"/>
            <a:ext cx="1734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訊息損失</a:t>
            </a: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9633B459-CD1E-4B57-AF15-6B4981B29061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1033143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生活中的降維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54B690-26D6-4C6F-BED5-B42FA51E83DD}"/>
              </a:ext>
            </a:extLst>
          </p:cNvPr>
          <p:cNvSpPr/>
          <p:nvPr/>
        </p:nvSpPr>
        <p:spPr>
          <a:xfrm>
            <a:off x="1892852" y="1551287"/>
            <a:ext cx="2228850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線性降維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CFD001D-680D-4E3C-A65C-55E9B8908E99}"/>
              </a:ext>
            </a:extLst>
          </p:cNvPr>
          <p:cNvSpPr/>
          <p:nvPr/>
        </p:nvSpPr>
        <p:spPr>
          <a:xfrm>
            <a:off x="8070300" y="1551287"/>
            <a:ext cx="2228850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非線性降維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3D31F20-6CAA-414E-889A-103B7F803DE2}"/>
              </a:ext>
            </a:extLst>
          </p:cNvPr>
          <p:cNvSpPr txBox="1"/>
          <p:nvPr/>
        </p:nvSpPr>
        <p:spPr>
          <a:xfrm>
            <a:off x="1256674" y="3559857"/>
            <a:ext cx="646331" cy="369332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國文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1633B69-7C14-4F9B-8038-63AE50A63C4A}"/>
              </a:ext>
            </a:extLst>
          </p:cNvPr>
          <p:cNvSpPr txBox="1"/>
          <p:nvPr/>
        </p:nvSpPr>
        <p:spPr>
          <a:xfrm>
            <a:off x="2028938" y="3559857"/>
            <a:ext cx="646331" cy="369332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D4AC1B-DE83-403D-B365-02F5C2519853}"/>
              </a:ext>
            </a:extLst>
          </p:cNvPr>
          <p:cNvSpPr txBox="1"/>
          <p:nvPr/>
        </p:nvSpPr>
        <p:spPr>
          <a:xfrm>
            <a:off x="2820197" y="3559857"/>
            <a:ext cx="646331" cy="369332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B98BAFD-9A4B-4FB4-9A59-0B9B5E77AD32}"/>
              </a:ext>
            </a:extLst>
          </p:cNvPr>
          <p:cNvSpPr txBox="1"/>
          <p:nvPr/>
        </p:nvSpPr>
        <p:spPr>
          <a:xfrm>
            <a:off x="3611457" y="3559857"/>
            <a:ext cx="646331" cy="369332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6926989-4F86-4388-BB0A-7BA1ADD08D7E}"/>
              </a:ext>
            </a:extLst>
          </p:cNvPr>
          <p:cNvSpPr txBox="1"/>
          <p:nvPr/>
        </p:nvSpPr>
        <p:spPr>
          <a:xfrm>
            <a:off x="4402717" y="3559857"/>
            <a:ext cx="646331" cy="369332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</a:t>
            </a:r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04A241DC-3A32-41D6-8D06-F7AF3D9DE83D}"/>
              </a:ext>
            </a:extLst>
          </p:cNvPr>
          <p:cNvSpPr/>
          <p:nvPr/>
        </p:nvSpPr>
        <p:spPr>
          <a:xfrm>
            <a:off x="2894564" y="4220380"/>
            <a:ext cx="497595" cy="4572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1138C4A-A725-4017-AFF6-F628CFE79F37}"/>
              </a:ext>
            </a:extLst>
          </p:cNvPr>
          <p:cNvGrpSpPr/>
          <p:nvPr/>
        </p:nvGrpSpPr>
        <p:grpSpPr>
          <a:xfrm>
            <a:off x="576970" y="4995368"/>
            <a:ext cx="5132781" cy="371111"/>
            <a:chOff x="440886" y="4995368"/>
            <a:chExt cx="5132781" cy="371111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A3E8742-2C5F-440B-B589-1A9D2780F2F9}"/>
                </a:ext>
              </a:extLst>
            </p:cNvPr>
            <p:cNvSpPr txBox="1"/>
            <p:nvPr/>
          </p:nvSpPr>
          <p:spPr>
            <a:xfrm>
              <a:off x="2235782" y="4995368"/>
              <a:ext cx="646331" cy="369332"/>
            </a:xfrm>
            <a:prstGeom prst="rect">
              <a:avLst/>
            </a:prstGeom>
            <a:noFill/>
            <a:ln>
              <a:solidFill>
                <a:srgbClr val="AA914A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accent6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英文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9468AF4-DB0A-434B-B6D3-03F1A299DAC4}"/>
                </a:ext>
              </a:extLst>
            </p:cNvPr>
            <p:cNvSpPr txBox="1"/>
            <p:nvPr/>
          </p:nvSpPr>
          <p:spPr>
            <a:xfrm>
              <a:off x="3604235" y="4995368"/>
              <a:ext cx="646331" cy="369332"/>
            </a:xfrm>
            <a:prstGeom prst="rect">
              <a:avLst/>
            </a:prstGeom>
            <a:noFill/>
            <a:ln>
              <a:solidFill>
                <a:srgbClr val="AA914A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accent6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自然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905C7395-8966-4447-A061-E86E86F8102D}"/>
                </a:ext>
              </a:extLst>
            </p:cNvPr>
            <p:cNvSpPr txBox="1"/>
            <p:nvPr/>
          </p:nvSpPr>
          <p:spPr>
            <a:xfrm>
              <a:off x="4927336" y="4997147"/>
              <a:ext cx="646331" cy="369332"/>
            </a:xfrm>
            <a:prstGeom prst="rect">
              <a:avLst/>
            </a:prstGeom>
            <a:noFill/>
            <a:ln>
              <a:solidFill>
                <a:srgbClr val="AA914A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accent6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數學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70D845D-1339-486C-96E4-B2E376864842}"/>
                </a:ext>
              </a:extLst>
            </p:cNvPr>
            <p:cNvSpPr txBox="1"/>
            <p:nvPr/>
          </p:nvSpPr>
          <p:spPr>
            <a:xfrm>
              <a:off x="1595863" y="4995368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6">
                      <a:lumMod val="10000"/>
                    </a:schemeClr>
                  </a:solidFill>
                </a:rPr>
                <a:t>1/6*</a:t>
              </a:r>
              <a:endParaRPr lang="zh-TW" altLang="en-US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542EB16-5457-433F-B4E3-93A84BD19104}"/>
                </a:ext>
              </a:extLst>
            </p:cNvPr>
            <p:cNvSpPr txBox="1"/>
            <p:nvPr/>
          </p:nvSpPr>
          <p:spPr>
            <a:xfrm>
              <a:off x="2875701" y="4995368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6">
                      <a:lumMod val="10000"/>
                    </a:schemeClr>
                  </a:solidFill>
                </a:rPr>
                <a:t>+2/6*</a:t>
              </a:r>
              <a:endParaRPr lang="zh-TW" altLang="en-US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441CCE4-1D4D-48D4-9C35-712F2AE078E8}"/>
                </a:ext>
              </a:extLst>
            </p:cNvPr>
            <p:cNvSpPr txBox="1"/>
            <p:nvPr/>
          </p:nvSpPr>
          <p:spPr>
            <a:xfrm>
              <a:off x="4193307" y="4995368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6">
                      <a:lumMod val="10000"/>
                    </a:schemeClr>
                  </a:solidFill>
                </a:rPr>
                <a:t>+2/6*</a:t>
              </a:r>
              <a:endParaRPr lang="zh-TW" altLang="en-US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84AB777-8F3B-4595-8D85-86F79C02E1CB}"/>
                </a:ext>
              </a:extLst>
            </p:cNvPr>
            <p:cNvSpPr txBox="1"/>
            <p:nvPr/>
          </p:nvSpPr>
          <p:spPr>
            <a:xfrm>
              <a:off x="440886" y="4995368"/>
              <a:ext cx="1393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accent6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加權平均 </a:t>
              </a:r>
              <a:r>
                <a:rPr lang="en-US" altLang="zh-TW" b="1" dirty="0">
                  <a:solidFill>
                    <a:schemeClr val="accent6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r>
                <a:rPr lang="zh-TW" altLang="en-US" b="1" dirty="0">
                  <a:solidFill>
                    <a:schemeClr val="accent6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C1EA147-F8F9-456A-B79F-535595FCDB4E}"/>
              </a:ext>
            </a:extLst>
          </p:cNvPr>
          <p:cNvSpPr txBox="1"/>
          <p:nvPr/>
        </p:nvSpPr>
        <p:spPr>
          <a:xfrm>
            <a:off x="1095566" y="2278922"/>
            <a:ext cx="4475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學測五科成績，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如何用一個指標代表學生的考試成績高低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857A0F-7DEE-4F29-B9BC-48BE40024D5E}"/>
              </a:ext>
            </a:extLst>
          </p:cNvPr>
          <p:cNvSpPr txBox="1"/>
          <p:nvPr/>
        </p:nvSpPr>
        <p:spPr>
          <a:xfrm>
            <a:off x="8591869" y="3559857"/>
            <a:ext cx="646331" cy="369332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身高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BC5B8BD-5942-4B01-95D3-E5C2E19D7762}"/>
              </a:ext>
            </a:extLst>
          </p:cNvPr>
          <p:cNvSpPr txBox="1"/>
          <p:nvPr/>
        </p:nvSpPr>
        <p:spPr>
          <a:xfrm>
            <a:off x="9383128" y="3559857"/>
            <a:ext cx="646331" cy="369332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體重</a:t>
            </a:r>
          </a:p>
        </p:txBody>
      </p:sp>
      <p:sp>
        <p:nvSpPr>
          <p:cNvPr id="32" name="箭號: 向下 31">
            <a:extLst>
              <a:ext uri="{FF2B5EF4-FFF2-40B4-BE49-F238E27FC236}">
                <a16:creationId xmlns:a16="http://schemas.microsoft.com/office/drawing/2014/main" id="{4D853DCF-37AC-4AA9-8CB7-39969E3254C3}"/>
              </a:ext>
            </a:extLst>
          </p:cNvPr>
          <p:cNvSpPr/>
          <p:nvPr/>
        </p:nvSpPr>
        <p:spPr>
          <a:xfrm>
            <a:off x="9072012" y="4220380"/>
            <a:ext cx="497595" cy="4572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1F5B67F-3E49-44F4-BA67-F54BC3C231BB}"/>
              </a:ext>
            </a:extLst>
          </p:cNvPr>
          <p:cNvSpPr txBox="1"/>
          <p:nvPr/>
        </p:nvSpPr>
        <p:spPr>
          <a:xfrm>
            <a:off x="8748846" y="4995368"/>
            <a:ext cx="646331" cy="369332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體重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77553B0-8E21-4A28-A417-6EAB64E0BD97}"/>
              </a:ext>
            </a:extLst>
          </p:cNvPr>
          <p:cNvSpPr txBox="1"/>
          <p:nvPr/>
        </p:nvSpPr>
        <p:spPr>
          <a:xfrm>
            <a:off x="9660100" y="4995368"/>
            <a:ext cx="646331" cy="369332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身高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5D1BD1-C223-4D47-996C-C6B36F90DB17}"/>
              </a:ext>
            </a:extLst>
          </p:cNvPr>
          <p:cNvSpPr txBox="1"/>
          <p:nvPr/>
        </p:nvSpPr>
        <p:spPr>
          <a:xfrm>
            <a:off x="9388765" y="499536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7BEFF2A-9226-4C7C-83C4-29EE2CDA9AC2}"/>
              </a:ext>
            </a:extLst>
          </p:cNvPr>
          <p:cNvSpPr txBox="1"/>
          <p:nvPr/>
        </p:nvSpPr>
        <p:spPr>
          <a:xfrm>
            <a:off x="10275400" y="499536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^2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9E63997-5468-42D6-9883-DEE934492733}"/>
              </a:ext>
            </a:extLst>
          </p:cNvPr>
          <p:cNvSpPr txBox="1"/>
          <p:nvPr/>
        </p:nvSpPr>
        <p:spPr>
          <a:xfrm>
            <a:off x="7923447" y="49953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BMI=</a:t>
            </a: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9A3C074-6FB7-469E-94B0-EB0EDD316DE9}"/>
              </a:ext>
            </a:extLst>
          </p:cNvPr>
          <p:cNvSpPr txBox="1"/>
          <p:nvPr/>
        </p:nvSpPr>
        <p:spPr>
          <a:xfrm>
            <a:off x="7822813" y="2278922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如何衡量一個人的肥胖程度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3F72AB13-44F0-4311-8104-7241B3160283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06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生活中的降維 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D86495-C957-4CF9-B5EE-1FFEB753E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" y="1568307"/>
            <a:ext cx="6608669" cy="372138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5ADC23C-9077-41F2-91BD-EB7506792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51" y="1800973"/>
            <a:ext cx="4085385" cy="204882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0C61220-BD22-4D66-B252-90DAE4325E98}"/>
              </a:ext>
            </a:extLst>
          </p:cNvPr>
          <p:cNvSpPr/>
          <p:nvPr/>
        </p:nvSpPr>
        <p:spPr>
          <a:xfrm>
            <a:off x="2521922" y="5473005"/>
            <a:ext cx="295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i="0" dirty="0">
                <a:solidFill>
                  <a:srgbClr val="2A2A2A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彩色轉灰階 </a:t>
            </a:r>
            <a:r>
              <a:rPr lang="en-US" altLang="zh-TW" b="1" i="0" dirty="0">
                <a:solidFill>
                  <a:srgbClr val="2A2A2A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RGB to Gray</a:t>
            </a:r>
            <a:r>
              <a:rPr lang="zh-TW" altLang="en-US" b="1" i="0" dirty="0">
                <a:solidFill>
                  <a:srgbClr val="2A2A2A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4EEEA3E-830B-4FE8-8E83-D60DC7224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1"/>
          <a:stretch/>
        </p:blipFill>
        <p:spPr>
          <a:xfrm>
            <a:off x="7675769" y="4016189"/>
            <a:ext cx="3955667" cy="2048826"/>
          </a:xfrm>
          <a:prstGeom prst="rect">
            <a:avLst/>
          </a:prstGeom>
        </p:spPr>
      </p:pic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1D13866F-54AC-44C1-B268-D8C27DCA6FA7}"/>
              </a:ext>
            </a:extLst>
          </p:cNvPr>
          <p:cNvSpPr/>
          <p:nvPr/>
        </p:nvSpPr>
        <p:spPr>
          <a:xfrm>
            <a:off x="10399059" y="5982287"/>
            <a:ext cx="1408088" cy="1654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38C2E452-F071-4AD8-BF50-02E3AA3D45EC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59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A14560-C885-4483-8965-A9CE33DD3019}"/>
              </a:ext>
            </a:extLst>
          </p:cNvPr>
          <p:cNvSpPr txBox="1"/>
          <p:nvPr/>
        </p:nvSpPr>
        <p:spPr>
          <a:xfrm>
            <a:off x="390524" y="1340768"/>
            <a:ext cx="558340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</a:p>
          <a:p>
            <a:r>
              <a:rPr lang="zh-TW" altLang="en-US" sz="1200" b="1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「一次函數」。多項式函數，變數不相乘，頂多一次方。</a:t>
            </a:r>
            <a:endParaRPr lang="en-US" altLang="zh-TW" sz="1200" b="1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0" i="0" dirty="0"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i="0" dirty="0"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「線性函數」。僅由變數的加減、變數的倍率所構成的函數。</a:t>
            </a:r>
          </a:p>
          <a:p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Function</a:t>
            </a:r>
            <a:endParaRPr lang="zh-TW" altLang="en-US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1D13866F-54AC-44C1-B268-D8C27DCA6FA7}"/>
              </a:ext>
            </a:extLst>
          </p:cNvPr>
          <p:cNvSpPr/>
          <p:nvPr/>
        </p:nvSpPr>
        <p:spPr>
          <a:xfrm>
            <a:off x="10399059" y="5982287"/>
            <a:ext cx="1408088" cy="1654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38C2E452-F071-4AD8-BF50-02E3AA3D45EC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3CE225C-65B3-4E25-A1FC-CDA0B0258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933" y="2051084"/>
            <a:ext cx="32982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f(x, y, z) = 1 x + 2 y - 5 z - 5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2C2AFA8-AD92-4C35-BA95-6C37A353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03" y="2992601"/>
            <a:ext cx="5252549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是線性函數的例子： </a:t>
            </a:r>
            <a:endParaRPr kumimoji="0" lang="en-US" altLang="zh-TW" sz="1200" b="1" i="0" u="none" strike="noStrike" cap="none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f(x, y, z) = 1 x + 2 y - 5 z </a:t>
            </a:r>
            <a:endParaRPr kumimoji="0" lang="en-US" altLang="zh-TW" sz="1200" b="1" i="0" u="none" strike="noStrike" cap="none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f(x, y, z) = 1 x + (2 y - 5 z) ⋅ 2 乘開就是了 </a:t>
            </a:r>
            <a:endParaRPr kumimoji="0" lang="en-US" altLang="zh-TW" sz="1200" b="1" i="0" u="none" strike="noStrike" cap="none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不是線性函數的例子： </a:t>
            </a:r>
            <a:endParaRPr kumimoji="0" lang="en-US" altLang="zh-TW" sz="1200" b="1" i="0" u="none" strike="noStrike" cap="none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f(x, y) = xy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不包含變數乘法 f(x) = x² 不包含變數乘法 </a:t>
            </a:r>
            <a:endParaRPr kumimoji="0" lang="en-US" altLang="zh-TW" sz="1200" b="1" i="0" u="none" strike="noStrike" cap="none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f(x, y) = x / y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不包含變數除法 </a:t>
            </a:r>
            <a:endParaRPr kumimoji="0" lang="en-US" altLang="zh-TW" sz="1200" b="1" i="0" u="none" strike="noStrike" cap="none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f(x) = sqrt(x)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不包含變數的其他運算 </a:t>
            </a:r>
            <a:endParaRPr kumimoji="0" lang="en-US" altLang="zh-TW" sz="1200" b="1" i="0" u="none" strike="noStrike" cap="none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f(x) = x + 2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不包含常數項 </a:t>
            </a:r>
            <a:endParaRPr kumimoji="0" lang="en-US" altLang="zh-TW" sz="1200" b="1" i="0" u="none" strike="noStrike" cap="none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不是線性函數，但是硬是套用線性函數的例子：</a:t>
            </a:r>
            <a:endParaRPr kumimoji="0" lang="en-US" altLang="zh-TW" sz="1200" b="1" i="0" u="none" strike="noStrike" cap="none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f(x) = 1 x + 2 x² - 5 x³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把 x² 與 x³ 重新看作是變數 y 和 z </a:t>
            </a:r>
            <a:endParaRPr kumimoji="0" lang="en-US" altLang="zh-TW" sz="1200" b="1" i="0" u="none" strike="noStrike" cap="none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f(x) = x + 2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 後面乘上一個變數 y，讓 y 永遠是 1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87A547-8864-446E-9760-18E5A517C6A2}"/>
              </a:ext>
            </a:extLst>
          </p:cNvPr>
          <p:cNvSpPr/>
          <p:nvPr/>
        </p:nvSpPr>
        <p:spPr>
          <a:xfrm>
            <a:off x="449004" y="5659121"/>
            <a:ext cx="525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線性代數開始流行之後， 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新添了其他意義。當數學家說 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，可能是一次，也可能是線性。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E1B4222-F4EE-48BE-A97D-BAF9289FC2FB}"/>
              </a:ext>
            </a:extLst>
          </p:cNvPr>
          <p:cNvSpPr/>
          <p:nvPr/>
        </p:nvSpPr>
        <p:spPr>
          <a:xfrm>
            <a:off x="7038592" y="1551287"/>
            <a:ext cx="3360467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Function 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改寫成矩陣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1E6045-80D9-4422-A988-B72E1C36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56" y="4628925"/>
            <a:ext cx="4665715" cy="6002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A6EECB6-609C-4D64-A364-C6CA3FC3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56" y="2627936"/>
            <a:ext cx="4665715" cy="57488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7B80B6D4-030E-4431-A1E8-58AB6540F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354" y="3371328"/>
            <a:ext cx="43389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輸入變數們改名成 x₁ x₂ x₃ </a:t>
            </a:r>
            <a:endParaRPr kumimoji="0" lang="en-US" altLang="zh-TW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輸入變數們拼在一起，成為一個向量 x </a:t>
            </a:r>
            <a:endParaRPr kumimoji="0" lang="en-US" altLang="zh-TW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輸出變數們改名成 y₁ </a:t>
            </a:r>
            <a:endParaRPr kumimoji="0" lang="en-US" altLang="zh-TW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輸出變數們拼在一起，成為一個向量 y</a:t>
            </a: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048DE4-A5F7-420B-B10D-59AD3C6BC1D9}"/>
              </a:ext>
            </a:extLst>
          </p:cNvPr>
          <p:cNvSpPr txBox="1"/>
          <p:nvPr/>
        </p:nvSpPr>
        <p:spPr>
          <a:xfrm>
            <a:off x="10826197" y="231429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X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609C965-B76D-4C9C-88D9-3A4CD48A98FD}"/>
              </a:ext>
            </a:extLst>
          </p:cNvPr>
          <p:cNvSpPr txBox="1"/>
          <p:nvPr/>
        </p:nvSpPr>
        <p:spPr>
          <a:xfrm>
            <a:off x="9266337" y="231429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Y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BF5559-2C10-4DCE-8DD7-EEF4E802A97C}"/>
              </a:ext>
            </a:extLst>
          </p:cNvPr>
          <p:cNvSpPr/>
          <p:nvPr/>
        </p:nvSpPr>
        <p:spPr>
          <a:xfrm>
            <a:off x="6277131" y="2204317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線性函數，改寫成矩陣。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85F7D4F-8542-4E95-B013-1709C67AF68D}"/>
              </a:ext>
            </a:extLst>
          </p:cNvPr>
          <p:cNvSpPr/>
          <p:nvPr/>
        </p:nvSpPr>
        <p:spPr>
          <a:xfrm>
            <a:off x="6277131" y="4167884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線性函數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，改寫成矩陣。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9CEE91-C6AA-46BD-85BC-67762A6DC112}"/>
              </a:ext>
            </a:extLst>
          </p:cNvPr>
          <p:cNvSpPr txBox="1"/>
          <p:nvPr/>
        </p:nvSpPr>
        <p:spPr>
          <a:xfrm>
            <a:off x="10862055" y="432177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X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F06732-7131-40F6-B903-D34F003BA047}"/>
              </a:ext>
            </a:extLst>
          </p:cNvPr>
          <p:cNvSpPr txBox="1"/>
          <p:nvPr/>
        </p:nvSpPr>
        <p:spPr>
          <a:xfrm>
            <a:off x="9373916" y="432177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Y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B28B596-6480-4AC7-8F5C-CE38707BF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950" y="5763180"/>
            <a:ext cx="2572109" cy="43821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17BB757-DA7A-43B4-92A6-DF4B14396102}"/>
              </a:ext>
            </a:extLst>
          </p:cNvPr>
          <p:cNvSpPr/>
          <p:nvPr/>
        </p:nvSpPr>
        <p:spPr>
          <a:xfrm>
            <a:off x="6277131" y="5343413"/>
            <a:ext cx="2852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一個矩陣，代表一個線性函數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3E674A8-4E72-4BFF-99A5-887ECEFC05CB}"/>
              </a:ext>
            </a:extLst>
          </p:cNvPr>
          <p:cNvSpPr txBox="1"/>
          <p:nvPr/>
        </p:nvSpPr>
        <p:spPr>
          <a:xfrm>
            <a:off x="10202738" y="431280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A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E6D3A63-A81E-4FDF-BD00-39AA3AD47F9A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ED19D09-54FC-49F9-9EBD-BE32FD27A2C2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39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Function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幾何觀點 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加權平均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矩陣切成橫條當座標軸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38C2E452-F071-4AD8-BF50-02E3AA3D45EC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21830E-B79E-4395-99DA-0A4CF739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6" y="4383024"/>
            <a:ext cx="5372850" cy="6287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70A646A-62FE-40BB-AD7B-5F9A3B0D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3624" y="1711325"/>
            <a:ext cx="3781953" cy="24673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F0218E5-17F1-4B52-8BC6-C81A0A00FBD4}"/>
              </a:ext>
            </a:extLst>
          </p:cNvPr>
          <p:cNvSpPr/>
          <p:nvPr/>
        </p:nvSpPr>
        <p:spPr>
          <a:xfrm>
            <a:off x="730925" y="5216142"/>
            <a:ext cx="5495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線性函數可以看成：給定座標軸、座標值，然後求向量。</a:t>
            </a:r>
            <a:endParaRPr lang="en-US" altLang="zh-TW" sz="1600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座標軸是矩陣裡面的各個向量，座標值是輸入向量。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9FD1FEA-C375-48E7-9F6B-6C2B74768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0055" y="1787535"/>
            <a:ext cx="4420217" cy="2314898"/>
          </a:xfrm>
          <a:prstGeom prst="rect">
            <a:avLst/>
          </a:prstGeom>
        </p:spPr>
      </p:pic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163A7440-C55D-4040-AD5F-6F321698263D}"/>
              </a:ext>
            </a:extLst>
          </p:cNvPr>
          <p:cNvCxnSpPr/>
          <p:nvPr/>
        </p:nvCxnSpPr>
        <p:spPr>
          <a:xfrm rot="16200000" flipH="1">
            <a:off x="7055224" y="4034118"/>
            <a:ext cx="815788" cy="51098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CFCA42F-4F79-49B4-9294-456DFEE0075A}"/>
              </a:ext>
            </a:extLst>
          </p:cNvPr>
          <p:cNvSpPr txBox="1"/>
          <p:nvPr/>
        </p:nvSpPr>
        <p:spPr>
          <a:xfrm>
            <a:off x="7700136" y="46424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</a:rPr>
              <a:t>基底向量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36CB833-E136-4236-B089-A4AB116F1F6B}"/>
              </a:ext>
            </a:extLst>
          </p:cNvPr>
          <p:cNvSpPr/>
          <p:nvPr/>
        </p:nvSpPr>
        <p:spPr>
          <a:xfrm>
            <a:off x="6540055" y="5216141"/>
            <a:ext cx="5347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以這些向量當作座標軸，畫出座標格線。「向量乘上倍率、再相加」就變成了數格子。</a:t>
            </a:r>
          </a:p>
        </p:txBody>
      </p:sp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925DD53C-5B6D-4012-A7F0-06771A090108}"/>
              </a:ext>
            </a:extLst>
          </p:cNvPr>
          <p:cNvSpPr/>
          <p:nvPr/>
        </p:nvSpPr>
        <p:spPr>
          <a:xfrm>
            <a:off x="1595718" y="5006848"/>
            <a:ext cx="161364" cy="16136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581C6E68-A3E8-4502-AAE1-1387BF60C44D}"/>
              </a:ext>
            </a:extLst>
          </p:cNvPr>
          <p:cNvSpPr/>
          <p:nvPr/>
        </p:nvSpPr>
        <p:spPr>
          <a:xfrm>
            <a:off x="1819835" y="5006848"/>
            <a:ext cx="161364" cy="161364"/>
          </a:xfrm>
          <a:prstGeom prst="flowChartConnector">
            <a:avLst/>
          </a:prstGeom>
          <a:solidFill>
            <a:srgbClr val="46E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7AAED4D1-5BDA-4951-B5F7-0163B13F62EC}"/>
              </a:ext>
            </a:extLst>
          </p:cNvPr>
          <p:cNvSpPr/>
          <p:nvPr/>
        </p:nvSpPr>
        <p:spPr>
          <a:xfrm>
            <a:off x="2043952" y="5006848"/>
            <a:ext cx="161364" cy="161364"/>
          </a:xfrm>
          <a:prstGeom prst="flowChartConnector">
            <a:avLst/>
          </a:prstGeom>
          <a:solidFill>
            <a:srgbClr val="D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0B6C9956-9BB1-4815-8646-7E578E3487DD}"/>
              </a:ext>
            </a:extLst>
          </p:cNvPr>
          <p:cNvSpPr/>
          <p:nvPr/>
        </p:nvSpPr>
        <p:spPr>
          <a:xfrm>
            <a:off x="3621742" y="5006848"/>
            <a:ext cx="161364" cy="16136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B6064CBC-879A-4C6D-AD5D-A40B839948D7}"/>
              </a:ext>
            </a:extLst>
          </p:cNvPr>
          <p:cNvSpPr/>
          <p:nvPr/>
        </p:nvSpPr>
        <p:spPr>
          <a:xfrm>
            <a:off x="4598893" y="5006848"/>
            <a:ext cx="161364" cy="161364"/>
          </a:xfrm>
          <a:prstGeom prst="flowChartConnector">
            <a:avLst/>
          </a:prstGeom>
          <a:solidFill>
            <a:srgbClr val="46E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EB06488D-C17A-45C6-B08C-0E576E4F8172}"/>
              </a:ext>
            </a:extLst>
          </p:cNvPr>
          <p:cNvSpPr/>
          <p:nvPr/>
        </p:nvSpPr>
        <p:spPr>
          <a:xfrm>
            <a:off x="5647764" y="5006848"/>
            <a:ext cx="161364" cy="161364"/>
          </a:xfrm>
          <a:prstGeom prst="flowChartConnector">
            <a:avLst/>
          </a:prstGeom>
          <a:solidFill>
            <a:srgbClr val="D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E701FB-37FF-4932-BC09-EAFE3E845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276655"/>
            <a:ext cx="1619048" cy="114518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DB9D5DC4-6D8F-4E61-ACB6-43906056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482" y="2454163"/>
            <a:ext cx="181983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線性組合：直條的加權平均</a:t>
            </a: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A43E12E-167D-471C-B0A1-8BDDBA370F3B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91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Function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幾何觀點 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投影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矩陣切成直條當座標軸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38C2E452-F071-4AD8-BF50-02E3AA3D45EC}"/>
              </a:ext>
            </a:extLst>
          </p:cNvPr>
          <p:cNvSpPr/>
          <p:nvPr/>
        </p:nvSpPr>
        <p:spPr>
          <a:xfrm>
            <a:off x="191343" y="116631"/>
            <a:ext cx="1978115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Dimension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Reduction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0218E5-17F1-4B52-8BC6-C81A0A00FBD4}"/>
              </a:ext>
            </a:extLst>
          </p:cNvPr>
          <p:cNvSpPr/>
          <p:nvPr/>
        </p:nvSpPr>
        <p:spPr>
          <a:xfrm>
            <a:off x="730925" y="5216142"/>
            <a:ext cx="54953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線性函數也可以看成：以橫條當作座標軸，輸入向量與各座標軸的點積。換句話說，輸入向量在各座標軸上面的投影量（另乘上座標軸長度）。</a:t>
            </a: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F917DF1D-A37D-4F36-BA5C-71DB0DFB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7" y="4378110"/>
            <a:ext cx="4801270" cy="628738"/>
          </a:xfrm>
          <a:prstGeom prst="rect">
            <a:avLst/>
          </a:prstGeom>
        </p:spPr>
      </p:pic>
      <p:sp>
        <p:nvSpPr>
          <p:cNvPr id="40" name="流程圖: 接點 39">
            <a:extLst>
              <a:ext uri="{FF2B5EF4-FFF2-40B4-BE49-F238E27FC236}">
                <a16:creationId xmlns:a16="http://schemas.microsoft.com/office/drawing/2014/main" id="{6B75B88C-D006-4D44-9BC3-FCFCB974D119}"/>
              </a:ext>
            </a:extLst>
          </p:cNvPr>
          <p:cNvSpPr/>
          <p:nvPr/>
        </p:nvSpPr>
        <p:spPr>
          <a:xfrm>
            <a:off x="1882588" y="4427475"/>
            <a:ext cx="161364" cy="16136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流程圖: 接點 40">
            <a:extLst>
              <a:ext uri="{FF2B5EF4-FFF2-40B4-BE49-F238E27FC236}">
                <a16:creationId xmlns:a16="http://schemas.microsoft.com/office/drawing/2014/main" id="{E78179EF-A0E1-48EA-84FA-2FF788875746}"/>
              </a:ext>
            </a:extLst>
          </p:cNvPr>
          <p:cNvSpPr/>
          <p:nvPr/>
        </p:nvSpPr>
        <p:spPr>
          <a:xfrm>
            <a:off x="1882588" y="4608382"/>
            <a:ext cx="161364" cy="161364"/>
          </a:xfrm>
          <a:prstGeom prst="flowChartConnector">
            <a:avLst/>
          </a:prstGeom>
          <a:solidFill>
            <a:srgbClr val="46E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流程圖: 接點 41">
            <a:extLst>
              <a:ext uri="{FF2B5EF4-FFF2-40B4-BE49-F238E27FC236}">
                <a16:creationId xmlns:a16="http://schemas.microsoft.com/office/drawing/2014/main" id="{0AFF88E6-C19E-4715-93F2-FF29D2CA2222}"/>
              </a:ext>
            </a:extLst>
          </p:cNvPr>
          <p:cNvSpPr/>
          <p:nvPr/>
        </p:nvSpPr>
        <p:spPr>
          <a:xfrm>
            <a:off x="1882588" y="4793711"/>
            <a:ext cx="161364" cy="161364"/>
          </a:xfrm>
          <a:prstGeom prst="flowChartConnector">
            <a:avLst/>
          </a:prstGeom>
          <a:solidFill>
            <a:srgbClr val="D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流程圖: 接點 43">
            <a:extLst>
              <a:ext uri="{FF2B5EF4-FFF2-40B4-BE49-F238E27FC236}">
                <a16:creationId xmlns:a16="http://schemas.microsoft.com/office/drawing/2014/main" id="{84EBC39D-2B68-42D4-91DF-C1F4226013CA}"/>
              </a:ext>
            </a:extLst>
          </p:cNvPr>
          <p:cNvSpPr/>
          <p:nvPr/>
        </p:nvSpPr>
        <p:spPr>
          <a:xfrm>
            <a:off x="3639670" y="4427475"/>
            <a:ext cx="161364" cy="16136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接點 44">
            <a:extLst>
              <a:ext uri="{FF2B5EF4-FFF2-40B4-BE49-F238E27FC236}">
                <a16:creationId xmlns:a16="http://schemas.microsoft.com/office/drawing/2014/main" id="{CD0BD8FE-6D83-495C-A79F-F67F9F1C9836}"/>
              </a:ext>
            </a:extLst>
          </p:cNvPr>
          <p:cNvSpPr/>
          <p:nvPr/>
        </p:nvSpPr>
        <p:spPr>
          <a:xfrm>
            <a:off x="3639670" y="4608382"/>
            <a:ext cx="161364" cy="161364"/>
          </a:xfrm>
          <a:prstGeom prst="flowChartConnector">
            <a:avLst/>
          </a:prstGeom>
          <a:solidFill>
            <a:srgbClr val="46E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流程圖: 接點 45">
            <a:extLst>
              <a:ext uri="{FF2B5EF4-FFF2-40B4-BE49-F238E27FC236}">
                <a16:creationId xmlns:a16="http://schemas.microsoft.com/office/drawing/2014/main" id="{37AEC037-BDD8-441D-B7D2-3282B5E4D3F8}"/>
              </a:ext>
            </a:extLst>
          </p:cNvPr>
          <p:cNvSpPr/>
          <p:nvPr/>
        </p:nvSpPr>
        <p:spPr>
          <a:xfrm>
            <a:off x="3639670" y="4793711"/>
            <a:ext cx="161364" cy="161364"/>
          </a:xfrm>
          <a:prstGeom prst="flowChartConnector">
            <a:avLst/>
          </a:prstGeom>
          <a:solidFill>
            <a:srgbClr val="D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4C714B2F-0CB7-40AF-B12B-183932741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34"/>
          <a:stretch/>
        </p:blipFill>
        <p:spPr>
          <a:xfrm>
            <a:off x="8480612" y="4378110"/>
            <a:ext cx="2384611" cy="628738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D190A31F-AFB9-407C-A257-6437FD848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845" y="4398288"/>
            <a:ext cx="933580" cy="609685"/>
          </a:xfrm>
          <a:prstGeom prst="rect">
            <a:avLst/>
          </a:prstGeom>
        </p:spPr>
      </p:pic>
      <p:sp>
        <p:nvSpPr>
          <p:cNvPr id="48" name="流程圖: 接點 47">
            <a:extLst>
              <a:ext uri="{FF2B5EF4-FFF2-40B4-BE49-F238E27FC236}">
                <a16:creationId xmlns:a16="http://schemas.microsoft.com/office/drawing/2014/main" id="{E9BCBDA1-3DD3-47EE-8A3B-4BEBE99F1CCE}"/>
              </a:ext>
            </a:extLst>
          </p:cNvPr>
          <p:cNvSpPr/>
          <p:nvPr/>
        </p:nvSpPr>
        <p:spPr>
          <a:xfrm>
            <a:off x="9467355" y="4206657"/>
            <a:ext cx="161364" cy="16136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接點 48">
            <a:extLst>
              <a:ext uri="{FF2B5EF4-FFF2-40B4-BE49-F238E27FC236}">
                <a16:creationId xmlns:a16="http://schemas.microsoft.com/office/drawing/2014/main" id="{8239A2E2-9733-4532-934E-1350A5BAB967}"/>
              </a:ext>
            </a:extLst>
          </p:cNvPr>
          <p:cNvSpPr/>
          <p:nvPr/>
        </p:nvSpPr>
        <p:spPr>
          <a:xfrm>
            <a:off x="9691472" y="4206657"/>
            <a:ext cx="161364" cy="161364"/>
          </a:xfrm>
          <a:prstGeom prst="flowChartConnector">
            <a:avLst/>
          </a:prstGeom>
          <a:solidFill>
            <a:srgbClr val="46E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流程圖: 接點 49">
            <a:extLst>
              <a:ext uri="{FF2B5EF4-FFF2-40B4-BE49-F238E27FC236}">
                <a16:creationId xmlns:a16="http://schemas.microsoft.com/office/drawing/2014/main" id="{96407836-906F-49B4-B1D8-9E5C16F41795}"/>
              </a:ext>
            </a:extLst>
          </p:cNvPr>
          <p:cNvSpPr/>
          <p:nvPr/>
        </p:nvSpPr>
        <p:spPr>
          <a:xfrm>
            <a:off x="9915589" y="4206657"/>
            <a:ext cx="161364" cy="161364"/>
          </a:xfrm>
          <a:prstGeom prst="flowChartConnector">
            <a:avLst/>
          </a:prstGeom>
          <a:solidFill>
            <a:srgbClr val="D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1F096016-85AB-4B93-8E76-E733A2896441}"/>
              </a:ext>
            </a:extLst>
          </p:cNvPr>
          <p:cNvCxnSpPr/>
          <p:nvPr/>
        </p:nvCxnSpPr>
        <p:spPr>
          <a:xfrm>
            <a:off x="5970494" y="4588839"/>
            <a:ext cx="2357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FCAB700F-05B6-4AAA-BD90-100E2308949C}"/>
              </a:ext>
            </a:extLst>
          </p:cNvPr>
          <p:cNvCxnSpPr>
            <a:cxnSpLocks/>
          </p:cNvCxnSpPr>
          <p:nvPr/>
        </p:nvCxnSpPr>
        <p:spPr>
          <a:xfrm flipH="1">
            <a:off x="5970494" y="4810550"/>
            <a:ext cx="2357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C158372-0928-417E-9E21-0C75B5973281}"/>
              </a:ext>
            </a:extLst>
          </p:cNvPr>
          <p:cNvSpPr txBox="1"/>
          <p:nvPr/>
        </p:nvSpPr>
        <p:spPr>
          <a:xfrm>
            <a:off x="6642847" y="4334238"/>
            <a:ext cx="112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transpose</a:t>
            </a:r>
            <a:endParaRPr lang="zh-TW" altLang="en-US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64CBFA3-89D2-4509-8FB9-4D1F6EAED8BE}"/>
              </a:ext>
            </a:extLst>
          </p:cNvPr>
          <p:cNvSpPr txBox="1"/>
          <p:nvPr/>
        </p:nvSpPr>
        <p:spPr>
          <a:xfrm>
            <a:off x="6642847" y="4769746"/>
            <a:ext cx="112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transpose</a:t>
            </a:r>
            <a:endParaRPr lang="zh-TW" altLang="en-US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3FA6F2F3-70D7-4BE5-9D6B-482411323BE2}"/>
              </a:ext>
            </a:extLst>
          </p:cNvPr>
          <p:cNvGrpSpPr/>
          <p:nvPr/>
        </p:nvGrpSpPr>
        <p:grpSpPr>
          <a:xfrm>
            <a:off x="2388204" y="1610276"/>
            <a:ext cx="7240515" cy="2570039"/>
            <a:chOff x="366654" y="1610276"/>
            <a:chExt cx="7240515" cy="257003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9FD1FEA-C375-48E7-9F6B-6C2B74768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r="45783"/>
            <a:stretch/>
          </p:blipFill>
          <p:spPr>
            <a:xfrm>
              <a:off x="366654" y="1787535"/>
              <a:ext cx="2396518" cy="2314898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5C16A27-31A8-4BDE-9B9E-A9C10EC03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4295"/>
            <a:stretch/>
          </p:blipFill>
          <p:spPr>
            <a:xfrm>
              <a:off x="3177738" y="1920619"/>
              <a:ext cx="1695797" cy="2181529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9BA0C8AD-70EC-48B1-901A-1F6E3B4FA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64306" y="1998786"/>
              <a:ext cx="1743318" cy="2181529"/>
            </a:xfrm>
            <a:prstGeom prst="rect">
              <a:avLst/>
            </a:prstGeom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84A22AEC-2AE9-4A43-BE5C-11347319D1CD}"/>
                </a:ext>
              </a:extLst>
            </p:cNvPr>
            <p:cNvSpPr/>
            <p:nvPr/>
          </p:nvSpPr>
          <p:spPr>
            <a:xfrm>
              <a:off x="2282827" y="2730491"/>
              <a:ext cx="480345" cy="3354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32E5620A-5FE2-4319-9C3A-C40442EAAD9C}"/>
                </a:ext>
              </a:extLst>
            </p:cNvPr>
            <p:cNvSpPr/>
            <p:nvPr/>
          </p:nvSpPr>
          <p:spPr>
            <a:xfrm>
              <a:off x="2522999" y="2823882"/>
              <a:ext cx="551895" cy="33543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箭號: 向右 37">
              <a:extLst>
                <a:ext uri="{FF2B5EF4-FFF2-40B4-BE49-F238E27FC236}">
                  <a16:creationId xmlns:a16="http://schemas.microsoft.com/office/drawing/2014/main" id="{C9D88694-F218-4AE9-B0AF-96F49A5E13E9}"/>
                </a:ext>
              </a:extLst>
            </p:cNvPr>
            <p:cNvSpPr/>
            <p:nvPr/>
          </p:nvSpPr>
          <p:spPr>
            <a:xfrm>
              <a:off x="4845946" y="2823882"/>
              <a:ext cx="551895" cy="33543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E7CAA669-D765-4199-B99C-43B27BC6B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16589" y="1863865"/>
              <a:ext cx="390580" cy="714475"/>
            </a:xfrm>
            <a:prstGeom prst="rect">
              <a:avLst/>
            </a:prstGeom>
          </p:spPr>
        </p:pic>
        <p:cxnSp>
          <p:nvCxnSpPr>
            <p:cNvPr id="56" name="接點: 弧形 55">
              <a:extLst>
                <a:ext uri="{FF2B5EF4-FFF2-40B4-BE49-F238E27FC236}">
                  <a16:creationId xmlns:a16="http://schemas.microsoft.com/office/drawing/2014/main" id="{00955058-702F-4176-8BAB-9B5EA427E0C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07797" y="2279602"/>
              <a:ext cx="1114761" cy="55313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1170DADE-0438-4507-943A-C9540D7A6A93}"/>
                </a:ext>
              </a:extLst>
            </p:cNvPr>
            <p:cNvSpPr txBox="1"/>
            <p:nvPr/>
          </p:nvSpPr>
          <p:spPr>
            <a:xfrm>
              <a:off x="6103161" y="16102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accent6">
                      <a:lumMod val="10000"/>
                    </a:schemeClr>
                  </a:solidFill>
                </a:rPr>
                <a:t>投影量</a:t>
              </a:r>
            </a:p>
          </p:txBody>
        </p:sp>
      </p:grpSp>
      <p:pic>
        <p:nvPicPr>
          <p:cNvPr id="66" name="圖片 65">
            <a:extLst>
              <a:ext uri="{FF2B5EF4-FFF2-40B4-BE49-F238E27FC236}">
                <a16:creationId xmlns:a16="http://schemas.microsoft.com/office/drawing/2014/main" id="{34A8FE26-C0A0-47B6-A464-E597C248A6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957" y="1290351"/>
            <a:ext cx="1703611" cy="1189539"/>
          </a:xfrm>
          <a:prstGeom prst="rect">
            <a:avLst/>
          </a:prstGeom>
        </p:spPr>
      </p:pic>
      <p:sp>
        <p:nvSpPr>
          <p:cNvPr id="67" name="Rectangle 1">
            <a:extLst>
              <a:ext uri="{FF2B5EF4-FFF2-40B4-BE49-F238E27FC236}">
                <a16:creationId xmlns:a16="http://schemas.microsoft.com/office/drawing/2014/main" id="{0BFEAE5D-03F1-43E5-8450-7C613CC32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57" y="2543744"/>
            <a:ext cx="184953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線性近似：橫條的</a:t>
            </a:r>
            <a:r>
              <a:rPr kumimoji="0" lang="zh-TW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逐一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點積</a:t>
            </a: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3B2CF1CD-FE97-41A9-BBA9-EC1D8E5BFE83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4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arketing Pitch - Rocketo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249DCE"/>
      </a:accent1>
      <a:accent2>
        <a:srgbClr val="38ACC3"/>
      </a:accent2>
      <a:accent3>
        <a:srgbClr val="21B3A9"/>
      </a:accent3>
      <a:accent4>
        <a:srgbClr val="5FBD73"/>
      </a:accent4>
      <a:accent5>
        <a:srgbClr val="566986"/>
      </a:accent5>
      <a:accent6>
        <a:srgbClr val="D8D8D8"/>
      </a:accent6>
      <a:hlink>
        <a:srgbClr val="6DA4EC"/>
      </a:hlink>
      <a:folHlink>
        <a:srgbClr val="CF96E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3157</Words>
  <Application>Microsoft Office PowerPoint</Application>
  <PresentationFormat>寬螢幕</PresentationFormat>
  <Paragraphs>462</Paragraphs>
  <Slides>28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43" baseType="lpstr">
      <vt:lpstr>-apple-system</vt:lpstr>
      <vt:lpstr>Arial Unicode MS</vt:lpstr>
      <vt:lpstr>Lato Light</vt:lpstr>
      <vt:lpstr>Microsoft JhengHei UI</vt:lpstr>
      <vt:lpstr>Microsoft YaHei</vt:lpstr>
      <vt:lpstr>source-serif-pro</vt:lpstr>
      <vt:lpstr>微軟正黑體</vt:lpstr>
      <vt:lpstr>Arial</vt:lpstr>
      <vt:lpstr>Calibri</vt:lpstr>
      <vt:lpstr>Calibri Light</vt:lpstr>
      <vt:lpstr>Century Gothic</vt:lpstr>
      <vt:lpstr>Tahoma</vt:lpstr>
      <vt:lpstr>Wingdings</vt:lpstr>
      <vt:lpstr>Office 佈景主題</vt:lpstr>
      <vt:lpstr>Office Theme</vt:lpstr>
      <vt:lpstr>PowerPoint 簡報</vt:lpstr>
      <vt:lpstr>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大師之路 有你有我</vt:lpstr>
      <vt:lpstr>PowerPoint 簡報</vt:lpstr>
      <vt:lpstr>PowerPoint 簡報</vt:lpstr>
      <vt:lpstr>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大師之路 有你有我</dc:title>
  <dc:creator>翁維陽</dc:creator>
  <cp:lastModifiedBy>翁維陽</cp:lastModifiedBy>
  <cp:revision>64</cp:revision>
  <dcterms:created xsi:type="dcterms:W3CDTF">2024-05-16T07:44:38Z</dcterms:created>
  <dcterms:modified xsi:type="dcterms:W3CDTF">2024-05-17T11:22:12Z</dcterms:modified>
</cp:coreProperties>
</file>